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90" r:id="rId2"/>
    <p:sldId id="256" r:id="rId3"/>
    <p:sldId id="257" r:id="rId4"/>
    <p:sldId id="258" r:id="rId5"/>
    <p:sldId id="259" r:id="rId6"/>
    <p:sldId id="260" r:id="rId7"/>
    <p:sldId id="261" r:id="rId8"/>
    <p:sldId id="262" r:id="rId9"/>
    <p:sldId id="263" r:id="rId10"/>
    <p:sldId id="272" r:id="rId11"/>
    <p:sldId id="273" r:id="rId12"/>
    <p:sldId id="274" r:id="rId13"/>
    <p:sldId id="275" r:id="rId14"/>
    <p:sldId id="276" r:id="rId15"/>
    <p:sldId id="277" r:id="rId16"/>
    <p:sldId id="280" r:id="rId17"/>
    <p:sldId id="281" r:id="rId18"/>
    <p:sldId id="282" r:id="rId19"/>
    <p:sldId id="283" r:id="rId20"/>
    <p:sldId id="286" r:id="rId21"/>
    <p:sldId id="287" r:id="rId22"/>
    <p:sldId id="289"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15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pli\Documents\My%20Box%20Files\Dokument\DMP\pajdiagram%20enk&#228;tunders&#246;kning%20forskningsdata%20bth.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dirty="0"/>
              <a:t>3. Nämnda</a:t>
            </a:r>
            <a:r>
              <a:rPr lang="sv-SE" baseline="0" dirty="0"/>
              <a:t> forskningsfinansiärer</a:t>
            </a:r>
            <a:endParaRPr lang="sv-SE"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777777777777776E-2"/>
          <c:y val="0.18842592592592591"/>
          <c:w val="0.62197069116360459"/>
          <c:h val="0.76064814814814818"/>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8D7-4507-A373-1E6CC1B01E0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8D7-4507-A373-1E6CC1B01E0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8D7-4507-A373-1E6CC1B01E0E}"/>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A8D7-4507-A373-1E6CC1B01E0E}"/>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A8D7-4507-A373-1E6CC1B01E0E}"/>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A8D7-4507-A373-1E6CC1B01E0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A8D7-4507-A373-1E6CC1B01E0E}"/>
              </c:ext>
            </c:extLst>
          </c:dPt>
          <c:dLbls>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Sheet1!$A$16:$G$16</c:f>
              <c:strCache>
                <c:ptCount val="7"/>
                <c:pt idx="0">
                  <c:v>KK</c:v>
                </c:pt>
                <c:pt idx="1">
                  <c:v>VR</c:v>
                </c:pt>
                <c:pt idx="2">
                  <c:v>Vinnova</c:v>
                </c:pt>
                <c:pt idx="3">
                  <c:v>Företag</c:v>
                </c:pt>
                <c:pt idx="4">
                  <c:v>Myndigheter, landsting, kommuner</c:v>
                </c:pt>
                <c:pt idx="5">
                  <c:v>EU</c:v>
                </c:pt>
                <c:pt idx="6">
                  <c:v>VR</c:v>
                </c:pt>
              </c:strCache>
            </c:strRef>
          </c:cat>
          <c:val>
            <c:numRef>
              <c:f>Sheet1!$A$17:$G$17</c:f>
              <c:numCache>
                <c:formatCode>General</c:formatCode>
                <c:ptCount val="7"/>
                <c:pt idx="0">
                  <c:v>17</c:v>
                </c:pt>
                <c:pt idx="1">
                  <c:v>5</c:v>
                </c:pt>
                <c:pt idx="2">
                  <c:v>11</c:v>
                </c:pt>
                <c:pt idx="3">
                  <c:v>12</c:v>
                </c:pt>
                <c:pt idx="4">
                  <c:v>16</c:v>
                </c:pt>
                <c:pt idx="5">
                  <c:v>3</c:v>
                </c:pt>
                <c:pt idx="6">
                  <c:v>3</c:v>
                </c:pt>
              </c:numCache>
            </c:numRef>
          </c:val>
          <c:extLst>
            <c:ext xmlns:c16="http://schemas.microsoft.com/office/drawing/2014/chart" uri="{C3380CC4-5D6E-409C-BE32-E72D297353CC}">
              <c16:uniqueId val="{0000000E-A8D7-4507-A373-1E6CC1B01E0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4 </a:t>
            </a:r>
            <a:r>
              <a:rPr lang="en-US" dirty="0" err="1"/>
              <a:t>Erfarenheter</a:t>
            </a:r>
            <a:r>
              <a:rPr lang="en-US" dirty="0"/>
              <a:t> </a:t>
            </a:r>
            <a:r>
              <a:rPr lang="en-US" dirty="0" err="1"/>
              <a:t>av</a:t>
            </a:r>
            <a:r>
              <a:rPr lang="en-US" dirty="0"/>
              <a:t> </a:t>
            </a:r>
            <a:r>
              <a:rPr lang="en-US" dirty="0" err="1"/>
              <a:t>delad</a:t>
            </a:r>
            <a:r>
              <a:rPr lang="en-US" dirty="0"/>
              <a:t> data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8B7-4777-B9C9-ADCC1F75AAE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8B7-4777-B9C9-ADCC1F75AAE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8B7-4777-B9C9-ADCC1F75AAE3}"/>
              </c:ext>
            </c:extLst>
          </c:dPt>
          <c:dLbls>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Sheet1!$A$1:$C$1</c:f>
              <c:strCache>
                <c:ptCount val="3"/>
                <c:pt idx="0">
                  <c:v>Ingen erfarenhet</c:v>
                </c:pt>
                <c:pt idx="1">
                  <c:v>Använt inte publicerat</c:v>
                </c:pt>
                <c:pt idx="2">
                  <c:v>Använt delat enstaka tillfällen</c:v>
                </c:pt>
              </c:strCache>
            </c:strRef>
          </c:cat>
          <c:val>
            <c:numRef>
              <c:f>Sheet1!$A$2:$C$2</c:f>
              <c:numCache>
                <c:formatCode>General</c:formatCode>
                <c:ptCount val="3"/>
                <c:pt idx="0">
                  <c:v>22</c:v>
                </c:pt>
                <c:pt idx="1">
                  <c:v>6</c:v>
                </c:pt>
                <c:pt idx="2">
                  <c:v>8</c:v>
                </c:pt>
              </c:numCache>
            </c:numRef>
          </c:val>
          <c:extLst>
            <c:ext xmlns:c16="http://schemas.microsoft.com/office/drawing/2014/chart" uri="{C3380CC4-5D6E-409C-BE32-E72D297353CC}">
              <c16:uniqueId val="{00000006-38B7-4777-B9C9-ADCC1F75AAE3}"/>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dirty="0"/>
              <a:t>5 Erfarenhet av </a:t>
            </a:r>
            <a:r>
              <a:rPr lang="sv-SE" dirty="0" err="1"/>
              <a:t>DMPs</a:t>
            </a:r>
            <a:endParaRPr lang="sv-SE"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5D0-4BF0-94E8-93ECB22C273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5D0-4BF0-94E8-93ECB22C273C}"/>
              </c:ext>
            </c:extLst>
          </c:dPt>
          <c:dLbls>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Sheet1!$A$5:$B$5</c:f>
              <c:strCache>
                <c:ptCount val="2"/>
                <c:pt idx="0">
                  <c:v>Ingen erfarenhet</c:v>
                </c:pt>
                <c:pt idx="1">
                  <c:v>Någon erfarenhet</c:v>
                </c:pt>
              </c:strCache>
            </c:strRef>
          </c:cat>
          <c:val>
            <c:numRef>
              <c:f>Sheet1!$A$6:$B$6</c:f>
              <c:numCache>
                <c:formatCode>General</c:formatCode>
                <c:ptCount val="2"/>
                <c:pt idx="0">
                  <c:v>34</c:v>
                </c:pt>
                <c:pt idx="1">
                  <c:v>2</c:v>
                </c:pt>
              </c:numCache>
            </c:numRef>
          </c:val>
          <c:extLst>
            <c:ext xmlns:c16="http://schemas.microsoft.com/office/drawing/2014/chart" uri="{C3380CC4-5D6E-409C-BE32-E72D297353CC}">
              <c16:uniqueId val="{00000004-95D0-4BF0-94E8-93ECB22C273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6 </a:t>
            </a:r>
            <a:r>
              <a:rPr lang="en-US" dirty="0" err="1"/>
              <a:t>Vem</a:t>
            </a:r>
            <a:r>
              <a:rPr lang="en-US" dirty="0"/>
              <a:t> </a:t>
            </a:r>
            <a:r>
              <a:rPr lang="en-US" dirty="0" err="1"/>
              <a:t>äger</a:t>
            </a:r>
            <a:r>
              <a:rPr lang="en-US" dirty="0"/>
              <a:t> </a:t>
            </a:r>
            <a:r>
              <a:rPr lang="en-US" dirty="0" err="1"/>
              <a:t>datan</a:t>
            </a:r>
            <a:r>
              <a:rPr lang="en-US" dirty="0"/>
              <a: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463992203118911"/>
          <c:w val="0.65585197334717371"/>
          <c:h val="0.73944655160235273"/>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B6E-4906-BBE7-E47C0C5820F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B6E-4906-BBE7-E47C0C5820FB}"/>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B6E-4906-BBE7-E47C0C5820FB}"/>
              </c:ext>
            </c:extLst>
          </c:dPt>
          <c:dLbls>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Sheet1!$A$8:$C$8</c:f>
              <c:strCache>
                <c:ptCount val="3"/>
                <c:pt idx="0">
                  <c:v>Forskare eller partner</c:v>
                </c:pt>
                <c:pt idx="1">
                  <c:v>Universitet/stat</c:v>
                </c:pt>
                <c:pt idx="2">
                  <c:v>Vet ej</c:v>
                </c:pt>
              </c:strCache>
            </c:strRef>
          </c:cat>
          <c:val>
            <c:numRef>
              <c:f>Sheet1!$A$9:$C$9</c:f>
              <c:numCache>
                <c:formatCode>General</c:formatCode>
                <c:ptCount val="3"/>
                <c:pt idx="0">
                  <c:v>26</c:v>
                </c:pt>
                <c:pt idx="1">
                  <c:v>4</c:v>
                </c:pt>
                <c:pt idx="2">
                  <c:v>6</c:v>
                </c:pt>
              </c:numCache>
            </c:numRef>
          </c:val>
          <c:extLst>
            <c:ext xmlns:c16="http://schemas.microsoft.com/office/drawing/2014/chart" uri="{C3380CC4-5D6E-409C-BE32-E72D297353CC}">
              <c16:uniqueId val="{00000006-8B6E-4906-BBE7-E47C0C5820FB}"/>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9 </a:t>
            </a:r>
            <a:r>
              <a:rPr lang="en-US" dirty="0" err="1"/>
              <a:t>Känner</a:t>
            </a:r>
            <a:r>
              <a:rPr lang="en-US" dirty="0"/>
              <a:t> du till </a:t>
            </a:r>
            <a:r>
              <a:rPr lang="en-US" dirty="0" err="1"/>
              <a:t>särskilda</a:t>
            </a:r>
            <a:r>
              <a:rPr lang="en-US" dirty="0"/>
              <a:t> </a:t>
            </a:r>
            <a:r>
              <a:rPr lang="en-US" dirty="0" err="1"/>
              <a:t>arkiv</a:t>
            </a:r>
            <a:r>
              <a:rPr lang="en-US" dirty="0"/>
              <a:t> </a:t>
            </a:r>
            <a:r>
              <a:rPr lang="en-US" dirty="0" err="1"/>
              <a:t>för</a:t>
            </a:r>
            <a:r>
              <a:rPr lang="en-US" dirty="0"/>
              <a:t> </a:t>
            </a:r>
            <a:r>
              <a:rPr lang="en-US" dirty="0" err="1"/>
              <a:t>forskningsdata</a:t>
            </a:r>
            <a:r>
              <a:rPr lang="en-US" dirty="0"/>
              <a:t>? </a:t>
            </a:r>
            <a:r>
              <a:rPr lang="en-US" dirty="0" err="1"/>
              <a:t>Vilka</a:t>
            </a:r>
            <a:r>
              <a:rPr lang="en-US" dirty="0"/>
              <a: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66666666666664E-2"/>
          <c:y val="0.31203703703703706"/>
          <c:w val="0.62613735783027125"/>
          <c:h val="0.66481481481481486"/>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83D-49A6-B649-C3262092EAD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83D-49A6-B649-C3262092EADC}"/>
              </c:ext>
            </c:extLst>
          </c:dPt>
          <c:dLbls>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Sheet1!$A$12:$B$12</c:f>
              <c:strCache>
                <c:ptCount val="2"/>
                <c:pt idx="0">
                  <c:v>Nej</c:v>
                </c:pt>
                <c:pt idx="1">
                  <c:v>Känner till men ej delat</c:v>
                </c:pt>
              </c:strCache>
            </c:strRef>
          </c:cat>
          <c:val>
            <c:numRef>
              <c:f>Sheet1!$A$13:$B$13</c:f>
              <c:numCache>
                <c:formatCode>General</c:formatCode>
                <c:ptCount val="2"/>
                <c:pt idx="0">
                  <c:v>27</c:v>
                </c:pt>
                <c:pt idx="1">
                  <c:v>9</c:v>
                </c:pt>
              </c:numCache>
            </c:numRef>
          </c:val>
          <c:extLst>
            <c:ext xmlns:c16="http://schemas.microsoft.com/office/drawing/2014/chart" uri="{C3380CC4-5D6E-409C-BE32-E72D297353CC}">
              <c16:uniqueId val="{00000004-783D-49A6-B649-C3262092EAD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113BD-A806-43FE-A08E-8040A0A6A31D}" type="datetimeFigureOut">
              <a:rPr lang="sv-SE" smtClean="0"/>
              <a:t>2017-05-30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3E192-4784-4898-9462-D0C85F0197DE}" type="slidenum">
              <a:rPr lang="sv-SE" smtClean="0"/>
              <a:t>‹#›</a:t>
            </a:fld>
            <a:endParaRPr lang="sv-SE"/>
          </a:p>
        </p:txBody>
      </p:sp>
    </p:spTree>
    <p:extLst>
      <p:ext uri="{BB962C8B-B14F-4D97-AF65-F5344CB8AC3E}">
        <p14:creationId xmlns:p14="http://schemas.microsoft.com/office/powerpoint/2010/main" val="164777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v-SE"/>
              <a:t>Klicka här för att ändra format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D29E903E-A75D-4F28-A95A-AD338F9362C3}" type="datetime1">
              <a:rPr lang="en-US" smtClean="0"/>
              <a:t>5/30/2017</a:t>
            </a:fld>
            <a:endParaRPr lang="en-US" dirty="0"/>
          </a:p>
        </p:txBody>
      </p:sp>
      <p:sp>
        <p:nvSpPr>
          <p:cNvPr id="5" name="Footer Placeholder 4"/>
          <p:cNvSpPr>
            <a:spLocks noGrp="1"/>
          </p:cNvSpPr>
          <p:nvPr>
            <p:ph type="ftr" sz="quarter" idx="11"/>
          </p:nvPr>
        </p:nvSpPr>
        <p:spPr/>
        <p:txBody>
          <a:bodyPr/>
          <a:lstStyle/>
          <a:p>
            <a:r>
              <a:rPr lang="en-US"/>
              <a:t>Peter Linde 170530 Forskardataseminarie BTH</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v-SE"/>
              <a:t>Klicka här för att ändra format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6775697A-4410-44B8-9F95-29567C0E7B6B}" type="datetime1">
              <a:rPr lang="en-US" smtClean="0"/>
              <a:t>5/30/2017</a:t>
            </a:fld>
            <a:endParaRPr lang="en-US" dirty="0"/>
          </a:p>
        </p:txBody>
      </p:sp>
      <p:sp>
        <p:nvSpPr>
          <p:cNvPr id="5" name="Footer Placeholder 4"/>
          <p:cNvSpPr>
            <a:spLocks noGrp="1"/>
          </p:cNvSpPr>
          <p:nvPr>
            <p:ph type="ftr" sz="quarter" idx="11"/>
          </p:nvPr>
        </p:nvSpPr>
        <p:spPr/>
        <p:txBody>
          <a:bodyPr/>
          <a:lstStyle/>
          <a:p>
            <a:r>
              <a:rPr lang="en-US"/>
              <a:t>Peter Linde 170530 Forskardataseminarie BTH</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v-SE"/>
              <a:t>Klicka här för att ändra format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766037C8-0FAC-4056-A762-05D0952A690F}" type="datetime1">
              <a:rPr lang="en-US" smtClean="0"/>
              <a:t>5/30/2017</a:t>
            </a:fld>
            <a:endParaRPr lang="en-US" dirty="0"/>
          </a:p>
        </p:txBody>
      </p:sp>
      <p:sp>
        <p:nvSpPr>
          <p:cNvPr id="5" name="Footer Placeholder 4"/>
          <p:cNvSpPr>
            <a:spLocks noGrp="1"/>
          </p:cNvSpPr>
          <p:nvPr>
            <p:ph type="ftr" sz="quarter" idx="11"/>
          </p:nvPr>
        </p:nvSpPr>
        <p:spPr/>
        <p:txBody>
          <a:bodyPr/>
          <a:lstStyle/>
          <a:p>
            <a:r>
              <a:rPr lang="en-US"/>
              <a:t>Peter Linde 170530 Forskardataseminarie BTH</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v-SE"/>
              <a:t>Klicka här för att ändra format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a:t>Redigera format för bakgrundstext</a:t>
            </a:r>
          </a:p>
        </p:txBody>
      </p:sp>
      <p:sp>
        <p:nvSpPr>
          <p:cNvPr id="5" name="Date Placeholder 4"/>
          <p:cNvSpPr>
            <a:spLocks noGrp="1"/>
          </p:cNvSpPr>
          <p:nvPr>
            <p:ph type="dt" sz="half" idx="10"/>
          </p:nvPr>
        </p:nvSpPr>
        <p:spPr/>
        <p:txBody>
          <a:bodyPr/>
          <a:lstStyle/>
          <a:p>
            <a:fld id="{ABD13FE8-23FD-445B-9E69-600831DDE998}" type="datetime1">
              <a:rPr lang="en-US" smtClean="0"/>
              <a:t>5/30/2017</a:t>
            </a:fld>
            <a:endParaRPr lang="en-US" dirty="0"/>
          </a:p>
        </p:txBody>
      </p:sp>
      <p:sp>
        <p:nvSpPr>
          <p:cNvPr id="6" name="Footer Placeholder 5"/>
          <p:cNvSpPr>
            <a:spLocks noGrp="1"/>
          </p:cNvSpPr>
          <p:nvPr>
            <p:ph type="ftr" sz="quarter" idx="11"/>
          </p:nvPr>
        </p:nvSpPr>
        <p:spPr/>
        <p:txBody>
          <a:bodyPr/>
          <a:lstStyle/>
          <a:p>
            <a:r>
              <a:rPr lang="en-US"/>
              <a:t>Peter Linde 170530 Forskardataseminarie BTH</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v-SE"/>
              <a:t>Klicka här för att ändra format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a:t>Redigera format för bakgrundstext</a:t>
            </a:r>
          </a:p>
        </p:txBody>
      </p:sp>
      <p:sp>
        <p:nvSpPr>
          <p:cNvPr id="5" name="Date Placeholder 4"/>
          <p:cNvSpPr>
            <a:spLocks noGrp="1"/>
          </p:cNvSpPr>
          <p:nvPr>
            <p:ph type="dt" sz="half" idx="10"/>
          </p:nvPr>
        </p:nvSpPr>
        <p:spPr/>
        <p:txBody>
          <a:bodyPr/>
          <a:lstStyle/>
          <a:p>
            <a:fld id="{3DE7A0A3-B9D5-425B-A91A-2373983A7E76}" type="datetime1">
              <a:rPr lang="en-US" smtClean="0"/>
              <a:t>5/30/2017</a:t>
            </a:fld>
            <a:endParaRPr lang="en-US" dirty="0"/>
          </a:p>
        </p:txBody>
      </p:sp>
      <p:sp>
        <p:nvSpPr>
          <p:cNvPr id="6" name="Footer Placeholder 5"/>
          <p:cNvSpPr>
            <a:spLocks noGrp="1"/>
          </p:cNvSpPr>
          <p:nvPr>
            <p:ph type="ftr" sz="quarter" idx="11"/>
          </p:nvPr>
        </p:nvSpPr>
        <p:spPr/>
        <p:txBody>
          <a:bodyPr/>
          <a:lstStyle/>
          <a:p>
            <a:r>
              <a:rPr lang="en-US"/>
              <a:t>Peter Linde 170530 Forskardataseminarie BTH</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v-SE"/>
              <a:t>Klicka här för att ändra format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a:t>Redigera format för bakgrundstext</a:t>
            </a:r>
          </a:p>
        </p:txBody>
      </p:sp>
      <p:sp>
        <p:nvSpPr>
          <p:cNvPr id="5" name="Date Placeholder 4"/>
          <p:cNvSpPr>
            <a:spLocks noGrp="1"/>
          </p:cNvSpPr>
          <p:nvPr>
            <p:ph type="dt" sz="half" idx="10"/>
          </p:nvPr>
        </p:nvSpPr>
        <p:spPr/>
        <p:txBody>
          <a:bodyPr/>
          <a:lstStyle/>
          <a:p>
            <a:fld id="{66CFDFBF-EF15-48E1-AB82-C12BBFDA45CA}" type="datetime1">
              <a:rPr lang="en-US" smtClean="0"/>
              <a:t>5/30/2017</a:t>
            </a:fld>
            <a:endParaRPr lang="en-US" dirty="0"/>
          </a:p>
        </p:txBody>
      </p:sp>
      <p:sp>
        <p:nvSpPr>
          <p:cNvPr id="6" name="Footer Placeholder 5"/>
          <p:cNvSpPr>
            <a:spLocks noGrp="1"/>
          </p:cNvSpPr>
          <p:nvPr>
            <p:ph type="ftr" sz="quarter" idx="11"/>
          </p:nvPr>
        </p:nvSpPr>
        <p:spPr/>
        <p:txBody>
          <a:bodyPr/>
          <a:lstStyle/>
          <a:p>
            <a:r>
              <a:rPr lang="en-US"/>
              <a:t>Peter Linde 170530 Forskardataseminarie BTH</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BFF06EC-3FF9-4E1E-9C73-84B11F5A1987}" type="datetime1">
              <a:rPr lang="en-US" smtClean="0"/>
              <a:t>5/30/2017</a:t>
            </a:fld>
            <a:endParaRPr lang="en-US" dirty="0"/>
          </a:p>
        </p:txBody>
      </p:sp>
      <p:sp>
        <p:nvSpPr>
          <p:cNvPr id="5" name="Footer Placeholder 4"/>
          <p:cNvSpPr>
            <a:spLocks noGrp="1"/>
          </p:cNvSpPr>
          <p:nvPr>
            <p:ph type="ftr" sz="quarter" idx="11"/>
          </p:nvPr>
        </p:nvSpPr>
        <p:spPr/>
        <p:txBody>
          <a:bodyPr/>
          <a:lstStyle/>
          <a:p>
            <a:r>
              <a:rPr lang="en-US"/>
              <a:t>Peter Linde 170530 Forskardataseminarie BTH</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v-SE"/>
              <a:t>Klicka här för att ändra format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414CC30-5C61-477C-9057-D85588976AD7}" type="datetime1">
              <a:rPr lang="en-US" smtClean="0"/>
              <a:t>5/30/2017</a:t>
            </a:fld>
            <a:endParaRPr lang="en-US" dirty="0"/>
          </a:p>
        </p:txBody>
      </p:sp>
      <p:sp>
        <p:nvSpPr>
          <p:cNvPr id="5" name="Footer Placeholder 4"/>
          <p:cNvSpPr>
            <a:spLocks noGrp="1"/>
          </p:cNvSpPr>
          <p:nvPr>
            <p:ph type="ftr" sz="quarter" idx="11"/>
          </p:nvPr>
        </p:nvSpPr>
        <p:spPr/>
        <p:txBody>
          <a:bodyPr/>
          <a:lstStyle/>
          <a:p>
            <a:r>
              <a:rPr lang="en-US"/>
              <a:t>Peter Linde 170530 Forskardataseminarie BTH</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v-SE"/>
              <a:t>Klicka här för att ändra format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37A6A50-72A2-4C51-B654-CB6D9D1577A2}" type="datetime1">
              <a:rPr lang="en-US" smtClean="0"/>
              <a:t>5/30/2017</a:t>
            </a:fld>
            <a:endParaRPr lang="en-US" dirty="0"/>
          </a:p>
        </p:txBody>
      </p:sp>
      <p:sp>
        <p:nvSpPr>
          <p:cNvPr id="5" name="Footer Placeholder 4"/>
          <p:cNvSpPr>
            <a:spLocks noGrp="1"/>
          </p:cNvSpPr>
          <p:nvPr>
            <p:ph type="ftr" sz="quarter" idx="11"/>
          </p:nvPr>
        </p:nvSpPr>
        <p:spPr/>
        <p:txBody>
          <a:bodyPr/>
          <a:lstStyle/>
          <a:p>
            <a:r>
              <a:rPr lang="en-US"/>
              <a:t>Peter Linde 170530 Forskardataseminarie BTH</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v-SE"/>
              <a:t>Klicka här för att ändra format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21B545C-C919-4FCC-9776-3EE02C2C94EF}" type="datetime1">
              <a:rPr lang="en-US" smtClean="0"/>
              <a:t>5/30/2017</a:t>
            </a:fld>
            <a:endParaRPr lang="en-US" dirty="0"/>
          </a:p>
        </p:txBody>
      </p:sp>
      <p:sp>
        <p:nvSpPr>
          <p:cNvPr id="5" name="Footer Placeholder 4"/>
          <p:cNvSpPr>
            <a:spLocks noGrp="1"/>
          </p:cNvSpPr>
          <p:nvPr>
            <p:ph type="ftr" sz="quarter" idx="11"/>
          </p:nvPr>
        </p:nvSpPr>
        <p:spPr/>
        <p:txBody>
          <a:bodyPr/>
          <a:lstStyle/>
          <a:p>
            <a:r>
              <a:rPr lang="en-US"/>
              <a:t>Peter Linde 170530 Forskardataseminarie BTH</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E5F1CD5-E43A-4F15-A872-035C58FACE75}" type="datetime1">
              <a:rPr lang="en-US" smtClean="0"/>
              <a:t>5/30/2017</a:t>
            </a:fld>
            <a:endParaRPr lang="en-US" dirty="0"/>
          </a:p>
        </p:txBody>
      </p:sp>
      <p:sp>
        <p:nvSpPr>
          <p:cNvPr id="6" name="Footer Placeholder 5"/>
          <p:cNvSpPr>
            <a:spLocks noGrp="1"/>
          </p:cNvSpPr>
          <p:nvPr>
            <p:ph type="ftr" sz="quarter" idx="11"/>
          </p:nvPr>
        </p:nvSpPr>
        <p:spPr/>
        <p:txBody>
          <a:bodyPr/>
          <a:lstStyle/>
          <a:p>
            <a:r>
              <a:rPr lang="en-US"/>
              <a:t>Peter Linde 170530 Forskardataseminarie BTH</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format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FCD18E78-0CAE-455D-8EE7-2583D106FFC4}" type="datetime1">
              <a:rPr lang="en-US" smtClean="0"/>
              <a:t>5/30/2017</a:t>
            </a:fld>
            <a:endParaRPr lang="en-US" dirty="0"/>
          </a:p>
        </p:txBody>
      </p:sp>
      <p:sp>
        <p:nvSpPr>
          <p:cNvPr id="8" name="Footer Placeholder 7"/>
          <p:cNvSpPr>
            <a:spLocks noGrp="1"/>
          </p:cNvSpPr>
          <p:nvPr>
            <p:ph type="ftr" sz="quarter" idx="11"/>
          </p:nvPr>
        </p:nvSpPr>
        <p:spPr/>
        <p:txBody>
          <a:bodyPr/>
          <a:lstStyle/>
          <a:p>
            <a:r>
              <a:rPr lang="en-US"/>
              <a:t>Peter Linde 170530 Forskardataseminarie BTH</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1210FDB4-3FB8-4A5D-9EFB-51E0D5E3F4AF}" type="datetime1">
              <a:rPr lang="en-US" smtClean="0"/>
              <a:t>5/30/2017</a:t>
            </a:fld>
            <a:endParaRPr lang="en-US" dirty="0"/>
          </a:p>
        </p:txBody>
      </p:sp>
      <p:sp>
        <p:nvSpPr>
          <p:cNvPr id="4" name="Footer Placeholder 3"/>
          <p:cNvSpPr>
            <a:spLocks noGrp="1"/>
          </p:cNvSpPr>
          <p:nvPr>
            <p:ph type="ftr" sz="quarter" idx="11"/>
          </p:nvPr>
        </p:nvSpPr>
        <p:spPr/>
        <p:txBody>
          <a:bodyPr/>
          <a:lstStyle/>
          <a:p>
            <a:r>
              <a:rPr lang="en-US"/>
              <a:t>Peter Linde 170530 Forskardataseminarie BTH</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C4C44-F24F-4CE2-9314-5E665C23B844}" type="datetime1">
              <a:rPr lang="en-US" smtClean="0"/>
              <a:t>5/30/2017</a:t>
            </a:fld>
            <a:endParaRPr lang="en-US" dirty="0"/>
          </a:p>
        </p:txBody>
      </p:sp>
      <p:sp>
        <p:nvSpPr>
          <p:cNvPr id="3" name="Footer Placeholder 2"/>
          <p:cNvSpPr>
            <a:spLocks noGrp="1"/>
          </p:cNvSpPr>
          <p:nvPr>
            <p:ph type="ftr" sz="quarter" idx="11"/>
          </p:nvPr>
        </p:nvSpPr>
        <p:spPr/>
        <p:txBody>
          <a:bodyPr/>
          <a:lstStyle/>
          <a:p>
            <a:r>
              <a:rPr lang="en-US"/>
              <a:t>Peter Linde 170530 Forskardataseminarie BTH</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v-SE"/>
              <a:t>Klicka här för att ändra format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3F7BDFE3-6511-4379-9645-32D323A4A666}" type="datetime1">
              <a:rPr lang="en-US" smtClean="0"/>
              <a:t>5/30/2017</a:t>
            </a:fld>
            <a:endParaRPr lang="en-US" dirty="0"/>
          </a:p>
        </p:txBody>
      </p:sp>
      <p:sp>
        <p:nvSpPr>
          <p:cNvPr id="6" name="Footer Placeholder 5"/>
          <p:cNvSpPr>
            <a:spLocks noGrp="1"/>
          </p:cNvSpPr>
          <p:nvPr>
            <p:ph type="ftr" sz="quarter" idx="11"/>
          </p:nvPr>
        </p:nvSpPr>
        <p:spPr/>
        <p:txBody>
          <a:bodyPr/>
          <a:lstStyle/>
          <a:p>
            <a:r>
              <a:rPr lang="en-US"/>
              <a:t>Peter Linde 170530 Forskardataseminarie BTH</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F7E73FEB-C094-4DA4-8FFB-8420E72E9796}" type="datetime1">
              <a:rPr lang="en-US" smtClean="0"/>
              <a:t>5/30/2017</a:t>
            </a:fld>
            <a:endParaRPr lang="en-US" dirty="0"/>
          </a:p>
        </p:txBody>
      </p:sp>
      <p:sp>
        <p:nvSpPr>
          <p:cNvPr id="6" name="Footer Placeholder 5"/>
          <p:cNvSpPr>
            <a:spLocks noGrp="1"/>
          </p:cNvSpPr>
          <p:nvPr>
            <p:ph type="ftr" sz="quarter" idx="11"/>
          </p:nvPr>
        </p:nvSpPr>
        <p:spPr/>
        <p:txBody>
          <a:bodyPr/>
          <a:lstStyle/>
          <a:p>
            <a:r>
              <a:rPr lang="en-US"/>
              <a:t>Peter Linde 170530 Forskardataseminarie BTH</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v-SE"/>
              <a:t>Klicka här för att ändra format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56A2080-D01D-4FE2-8AE0-6192BA9966F6}" type="datetime1">
              <a:rPr lang="en-US" smtClean="0"/>
              <a:t>5/30/2017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Peter Linde 170530 Forskardataseminarie BTH</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4" name="Platshållare för sidfot 3"/>
          <p:cNvSpPr>
            <a:spLocks noGrp="1"/>
          </p:cNvSpPr>
          <p:nvPr>
            <p:ph type="ftr" sz="quarter" idx="11"/>
          </p:nvPr>
        </p:nvSpPr>
        <p:spPr/>
        <p:txBody>
          <a:bodyPr/>
          <a:lstStyle/>
          <a:p>
            <a:r>
              <a:rPr lang="en-US"/>
              <a:t>Peter Linde 170530 Forskardataseminarie BTH</a:t>
            </a:r>
            <a:endParaRPr lang="en-US" dirty="0"/>
          </a:p>
        </p:txBody>
      </p:sp>
      <p:pic>
        <p:nvPicPr>
          <p:cNvPr id="5" name="Platshållare för innehåll 4"/>
          <p:cNvPicPr>
            <a:picLocks noGrp="1" noChangeAspect="1"/>
          </p:cNvPicPr>
          <p:nvPr>
            <p:ph idx="1"/>
          </p:nvPr>
        </p:nvPicPr>
        <p:blipFill rotWithShape="1">
          <a:blip r:embed="rId2"/>
          <a:srcRect l="281" t="-1533" r="986" b="1533"/>
          <a:stretch/>
        </p:blipFill>
        <p:spPr>
          <a:xfrm>
            <a:off x="-265722" y="-563525"/>
            <a:ext cx="12262850" cy="7421525"/>
          </a:xfrm>
          <a:prstGeom prst="rect">
            <a:avLst/>
          </a:prstGeom>
        </p:spPr>
      </p:pic>
    </p:spTree>
    <p:extLst>
      <p:ext uri="{BB962C8B-B14F-4D97-AF65-F5344CB8AC3E}">
        <p14:creationId xmlns:p14="http://schemas.microsoft.com/office/powerpoint/2010/main" val="2668104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4412174" cy="767368"/>
          </a:xfrm>
          <a:extLst/>
        </p:spPr>
        <p:txBody>
          <a:bodyPr>
            <a:normAutofit fontScale="90000"/>
          </a:bodyPr>
          <a:lstStyle/>
          <a:p>
            <a:pPr>
              <a:defRPr/>
            </a:pPr>
            <a:br>
              <a:rPr lang="sv-SE" altLang="sv-SE"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endParaRPr lang="sv-SE" dirty="0"/>
          </a:p>
        </p:txBody>
      </p:sp>
      <p:sp>
        <p:nvSpPr>
          <p:cNvPr id="33795" name="Content Placeholder 2"/>
          <p:cNvSpPr>
            <a:spLocks noGrp="1"/>
          </p:cNvSpPr>
          <p:nvPr>
            <p:ph idx="1"/>
          </p:nvPr>
        </p:nvSpPr>
        <p:spPr>
          <a:xfrm>
            <a:off x="2589212" y="2343204"/>
            <a:ext cx="8915400" cy="3777622"/>
          </a:xfrm>
        </p:spPr>
        <p:txBody>
          <a:bodyPr>
            <a:normAutofit/>
          </a:bodyPr>
          <a:lstStyle/>
          <a:p>
            <a:r>
              <a:rPr lang="sv-SE" altLang="sv-SE" sz="2800" dirty="0">
                <a:latin typeface="Gill Sans MT" panose="020B0502020104020203" pitchFamily="34" charset="0"/>
              </a:rPr>
              <a:t>9 frågor konstruerade för att förstå hanteringen av data samt attityder till att dela data – 36 forskare. Intervju – ca. 20 minuter. Blandade ämnen. </a:t>
            </a:r>
            <a:r>
              <a:rPr lang="sv-SE" altLang="sv-SE" sz="2800" dirty="0" err="1">
                <a:latin typeface="Gill Sans MT" panose="020B0502020104020203" pitchFamily="34" charset="0"/>
              </a:rPr>
              <a:t>Postdocs</a:t>
            </a:r>
            <a:r>
              <a:rPr lang="sv-SE" altLang="sv-SE" sz="2800" dirty="0">
                <a:latin typeface="Gill Sans MT" panose="020B0502020104020203" pitchFamily="34" charset="0"/>
              </a:rPr>
              <a:t> och seniora forskare. Urvalet gjordes bland de som publicerat mest artiklar de senaste tre åren.</a:t>
            </a:r>
          </a:p>
        </p:txBody>
      </p:sp>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sp>
        <p:nvSpPr>
          <p:cNvPr id="6" name="Rectangle 1"/>
          <p:cNvSpPr/>
          <p:nvPr/>
        </p:nvSpPr>
        <p:spPr>
          <a:xfrm>
            <a:off x="2528515" y="377544"/>
            <a:ext cx="8976097" cy="1754326"/>
          </a:xfrm>
          <a:prstGeom prst="rect">
            <a:avLst/>
          </a:prstGeom>
          <a:noFill/>
          <a:effectLst>
            <a:glow rad="127000">
              <a:schemeClr val="accent1">
                <a:alpha val="40000"/>
              </a:schemeClr>
            </a:glow>
            <a:outerShdw blurRad="50800" dist="50800" dir="2400000" algn="ctr" rotWithShape="0">
              <a:srgbClr val="FFC000">
                <a:alpha val="40000"/>
              </a:srgbClr>
            </a:outerShdw>
          </a:effectLst>
        </p:spPr>
        <p:txBody>
          <a:bodyPr wrap="square">
            <a:spAutoFit/>
          </a:bodyPr>
          <a:lstStyle/>
          <a:p>
            <a:pPr algn="ctr">
              <a:defRPr/>
            </a:pPr>
            <a:r>
              <a:rPr lang="sv-SE" altLang="sv-SE" sz="36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Hur kan vi vara proaktiva? </a:t>
            </a:r>
          </a:p>
          <a:p>
            <a:pPr algn="ctr">
              <a:defRPr/>
            </a:pPr>
            <a:r>
              <a:rPr lang="sv-SE" altLang="sv-SE" sz="36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Resultat av en undersökning om datahantering vid BTH</a:t>
            </a:r>
            <a:endParaRPr lang="sv-SE" sz="36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endParaRPr>
          </a:p>
        </p:txBody>
      </p:sp>
    </p:spTree>
    <p:extLst>
      <p:ext uri="{BB962C8B-B14F-4D97-AF65-F5344CB8AC3E}">
        <p14:creationId xmlns:p14="http://schemas.microsoft.com/office/powerpoint/2010/main" val="228533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r>
              <a:rPr lang="sv-SE" altLang="sv-SE"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Fråga 1-3 - Resultat</a:t>
            </a:r>
          </a:p>
        </p:txBody>
      </p:sp>
      <p:sp>
        <p:nvSpPr>
          <p:cNvPr id="34819" name="Content Placeholder 2"/>
          <p:cNvSpPr>
            <a:spLocks noGrp="1"/>
          </p:cNvSpPr>
          <p:nvPr>
            <p:ph idx="1"/>
          </p:nvPr>
        </p:nvSpPr>
        <p:spPr>
          <a:xfrm>
            <a:off x="2135188" y="1773239"/>
            <a:ext cx="8229600" cy="4352925"/>
          </a:xfrm>
        </p:spPr>
        <p:txBody>
          <a:bodyPr/>
          <a:lstStyle/>
          <a:p>
            <a:pPr marL="0" indent="0">
              <a:buNone/>
            </a:pPr>
            <a:r>
              <a:rPr lang="sv-SE" altLang="sv-SE" sz="2000" b="1" dirty="0">
                <a:latin typeface="Gill Sans MT" panose="020B0502020104020203" pitchFamily="34" charset="0"/>
              </a:rPr>
              <a:t>1 Vilket eller vilka är dina huvudsakliga forskningsområden?</a:t>
            </a:r>
          </a:p>
          <a:p>
            <a:pPr marL="0" indent="0">
              <a:buNone/>
            </a:pPr>
            <a:r>
              <a:rPr lang="sv-SE" altLang="sv-SE" sz="2000" dirty="0">
                <a:latin typeface="Gill Sans MT" panose="020B0502020104020203" pitchFamily="34" charset="0"/>
              </a:rPr>
              <a:t>Teknikvetenskap, Datavetenskap</a:t>
            </a:r>
          </a:p>
          <a:p>
            <a:pPr marL="0" indent="0">
              <a:buNone/>
            </a:pPr>
            <a:r>
              <a:rPr lang="sv-SE" altLang="sv-SE" sz="2000" b="1" dirty="0">
                <a:latin typeface="Gill Sans MT" panose="020B0502020104020203" pitchFamily="34" charset="0"/>
              </a:rPr>
              <a:t>2 Vilken eller vilka är de vanligaste typer av data du producerar?</a:t>
            </a:r>
          </a:p>
          <a:p>
            <a:pPr marL="0" indent="0">
              <a:buNone/>
            </a:pPr>
            <a:r>
              <a:rPr lang="en-US" altLang="sv-SE" sz="2000" dirty="0" err="1">
                <a:latin typeface="Gill Sans MT" panose="020B0502020104020203" pitchFamily="34" charset="0"/>
              </a:rPr>
              <a:t>Heterogent</a:t>
            </a:r>
            <a:r>
              <a:rPr lang="en-US" altLang="sv-SE" sz="2000" dirty="0">
                <a:latin typeface="Gill Sans MT" panose="020B0502020104020203" pitchFamily="34" charset="0"/>
              </a:rPr>
              <a:t>. Med </a:t>
            </a:r>
            <a:r>
              <a:rPr lang="en-US" altLang="sv-SE" sz="2000" dirty="0" err="1">
                <a:latin typeface="Gill Sans MT" panose="020B0502020104020203" pitchFamily="34" charset="0"/>
              </a:rPr>
              <a:t>några</a:t>
            </a:r>
            <a:r>
              <a:rPr lang="en-US" altLang="sv-SE" sz="2000" dirty="0">
                <a:latin typeface="Gill Sans MT" panose="020B0502020104020203" pitchFamily="34" charset="0"/>
              </a:rPr>
              <a:t> </a:t>
            </a:r>
            <a:r>
              <a:rPr lang="en-US" altLang="sv-SE" sz="2000" dirty="0" err="1">
                <a:latin typeface="Gill Sans MT" panose="020B0502020104020203" pitchFamily="34" charset="0"/>
              </a:rPr>
              <a:t>undantag</a:t>
            </a:r>
            <a:r>
              <a:rPr lang="en-US" altLang="sv-SE" sz="2000" dirty="0">
                <a:latin typeface="Gill Sans MT" panose="020B0502020104020203" pitchFamily="34" charset="0"/>
              </a:rPr>
              <a:t> </a:t>
            </a:r>
            <a:r>
              <a:rPr lang="en-US" altLang="sv-SE" sz="2000" dirty="0" err="1">
                <a:latin typeface="Gill Sans MT" panose="020B0502020104020203" pitchFamily="34" charset="0"/>
              </a:rPr>
              <a:t>mest</a:t>
            </a:r>
            <a:r>
              <a:rPr lang="en-US" altLang="sv-SE" sz="2000" dirty="0">
                <a:latin typeface="Gill Sans MT" panose="020B0502020104020203" pitchFamily="34" charset="0"/>
              </a:rPr>
              <a:t> </a:t>
            </a:r>
            <a:r>
              <a:rPr lang="en-US" altLang="sv-SE" sz="2000" dirty="0" err="1">
                <a:latin typeface="Gill Sans MT" panose="020B0502020104020203" pitchFamily="34" charset="0"/>
              </a:rPr>
              <a:t>små</a:t>
            </a:r>
            <a:r>
              <a:rPr lang="en-US" altLang="sv-SE" sz="2000" dirty="0">
                <a:latin typeface="Gill Sans MT" panose="020B0502020104020203" pitchFamily="34" charset="0"/>
              </a:rPr>
              <a:t>, </a:t>
            </a:r>
            <a:r>
              <a:rPr lang="en-US" altLang="sv-SE" sz="2000" dirty="0" err="1">
                <a:latin typeface="Gill Sans MT" panose="020B0502020104020203" pitchFamily="34" charset="0"/>
              </a:rPr>
              <a:t>eller</a:t>
            </a:r>
            <a:r>
              <a:rPr lang="en-US" altLang="sv-SE" sz="2000" dirty="0">
                <a:latin typeface="Gill Sans MT" panose="020B0502020104020203" pitchFamily="34" charset="0"/>
              </a:rPr>
              <a:t> </a:t>
            </a:r>
            <a:r>
              <a:rPr lang="en-US" altLang="sv-SE" sz="2000" dirty="0" err="1">
                <a:latin typeface="Gill Sans MT" panose="020B0502020104020203" pitchFamily="34" charset="0"/>
              </a:rPr>
              <a:t>medelstora</a:t>
            </a:r>
            <a:r>
              <a:rPr lang="en-US" altLang="sv-SE" sz="2000" dirty="0">
                <a:latin typeface="Gill Sans MT" panose="020B0502020104020203" pitchFamily="34" charset="0"/>
              </a:rPr>
              <a:t> data set: doc., jpg, excel format. </a:t>
            </a:r>
            <a:r>
              <a:rPr lang="en-US" altLang="sv-SE" sz="2000" dirty="0" err="1">
                <a:latin typeface="Gill Sans MT" panose="020B0502020104020203" pitchFamily="34" charset="0"/>
              </a:rPr>
              <a:t>Även</a:t>
            </a:r>
            <a:r>
              <a:rPr lang="en-US" altLang="sv-SE" sz="2000" dirty="0">
                <a:latin typeface="Gill Sans MT" panose="020B0502020104020203" pitchFamily="34" charset="0"/>
              </a:rPr>
              <a:t> filer </a:t>
            </a:r>
            <a:r>
              <a:rPr lang="en-US" altLang="sv-SE" sz="2000" dirty="0" err="1">
                <a:latin typeface="Gill Sans MT" panose="020B0502020104020203" pitchFamily="34" charset="0"/>
              </a:rPr>
              <a:t>behandlade</a:t>
            </a:r>
            <a:r>
              <a:rPr lang="en-US" altLang="sv-SE" sz="2000" dirty="0">
                <a:latin typeface="Gill Sans MT" panose="020B0502020104020203" pitchFamily="34" charset="0"/>
              </a:rPr>
              <a:t> </a:t>
            </a:r>
            <a:r>
              <a:rPr lang="en-US" altLang="sv-SE" sz="2000" dirty="0" err="1">
                <a:latin typeface="Gill Sans MT" panose="020B0502020104020203" pitchFamily="34" charset="0"/>
              </a:rPr>
              <a:t>och</a:t>
            </a:r>
            <a:r>
              <a:rPr lang="en-US" altLang="sv-SE" sz="2000" dirty="0">
                <a:latin typeface="Gill Sans MT" panose="020B0502020104020203" pitchFamily="34" charset="0"/>
              </a:rPr>
              <a:t> </a:t>
            </a:r>
            <a:r>
              <a:rPr lang="en-US" altLang="sv-SE" sz="2000" dirty="0" err="1">
                <a:latin typeface="Gill Sans MT" panose="020B0502020104020203" pitchFamily="34" charset="0"/>
              </a:rPr>
              <a:t>skapade</a:t>
            </a:r>
            <a:r>
              <a:rPr lang="en-US" altLang="sv-SE" sz="2000" dirty="0">
                <a:latin typeface="Gill Sans MT" panose="020B0502020104020203" pitchFamily="34" charset="0"/>
              </a:rPr>
              <a:t> I </a:t>
            </a:r>
            <a:r>
              <a:rPr lang="en-US" altLang="sv-SE" sz="2000" dirty="0" err="1">
                <a:latin typeface="Gill Sans MT" panose="020B0502020104020203" pitchFamily="34" charset="0"/>
              </a:rPr>
              <a:t>mjukvaror</a:t>
            </a:r>
            <a:r>
              <a:rPr lang="en-US" altLang="sv-SE" sz="2000" dirty="0">
                <a:latin typeface="Gill Sans MT" panose="020B0502020104020203" pitchFamily="34" charset="0"/>
              </a:rPr>
              <a:t> </a:t>
            </a:r>
            <a:r>
              <a:rPr lang="en-US" altLang="sv-SE" sz="2000" dirty="0" err="1">
                <a:latin typeface="Gill Sans MT" panose="020B0502020104020203" pitchFamily="34" charset="0"/>
              </a:rPr>
              <a:t>som</a:t>
            </a:r>
            <a:r>
              <a:rPr lang="en-US" altLang="sv-SE" sz="2000" dirty="0">
                <a:latin typeface="Gill Sans MT" panose="020B0502020104020203" pitchFamily="34" charset="0"/>
              </a:rPr>
              <a:t> SPSS, MATLAB, SPLASH, SPEC, PARSEC, STELLA etc. </a:t>
            </a:r>
            <a:endParaRPr lang="sv-SE" altLang="sv-SE" sz="2000" dirty="0">
              <a:latin typeface="Gill Sans MT" panose="020B0502020104020203" pitchFamily="34" charset="0"/>
            </a:endParaRPr>
          </a:p>
        </p:txBody>
      </p:sp>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graphicFrame>
        <p:nvGraphicFramePr>
          <p:cNvPr id="9" name="Chart 8"/>
          <p:cNvGraphicFramePr>
            <a:graphicFrameLocks/>
          </p:cNvGraphicFramePr>
          <p:nvPr/>
        </p:nvGraphicFramePr>
        <p:xfrm>
          <a:off x="3827748" y="3983186"/>
          <a:ext cx="4536504" cy="2708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042920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sv-SE" altLang="sv-SE"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Fråga 4-5 - Resultat</a:t>
            </a:r>
          </a:p>
        </p:txBody>
      </p:sp>
      <p:sp>
        <p:nvSpPr>
          <p:cNvPr id="3" name="Content Placeholder 2"/>
          <p:cNvSpPr>
            <a:spLocks noGrp="1"/>
          </p:cNvSpPr>
          <p:nvPr>
            <p:ph idx="1"/>
          </p:nvPr>
        </p:nvSpPr>
        <p:spPr/>
        <p:txBody>
          <a:bodyPr/>
          <a:lstStyle/>
          <a:p>
            <a:pPr marL="0" indent="0">
              <a:buNone/>
              <a:defRPr/>
            </a:pPr>
            <a:endParaRPr lang="sv-SE" altLang="sv-SE" dirty="0"/>
          </a:p>
          <a:p>
            <a:pPr>
              <a:defRPr/>
            </a:pPr>
            <a:endParaRPr lang="sv-SE" dirty="0"/>
          </a:p>
        </p:txBody>
      </p:sp>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graphicFrame>
        <p:nvGraphicFramePr>
          <p:cNvPr id="6" name="Chart 5"/>
          <p:cNvGraphicFramePr>
            <a:graphicFrameLocks/>
          </p:cNvGraphicFramePr>
          <p:nvPr/>
        </p:nvGraphicFramePr>
        <p:xfrm>
          <a:off x="5951984" y="155679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1703512" y="37170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959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sv-SE" altLang="sv-SE"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Fråga 6-7 - Resultat</a:t>
            </a:r>
          </a:p>
        </p:txBody>
      </p:sp>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graphicFrame>
        <p:nvGraphicFramePr>
          <p:cNvPr id="5" name="Content Placeholder 4"/>
          <p:cNvGraphicFramePr>
            <a:graphicFrameLocks noGrp="1"/>
          </p:cNvGraphicFramePr>
          <p:nvPr>
            <p:ph idx="1"/>
          </p:nvPr>
        </p:nvGraphicFramePr>
        <p:xfrm>
          <a:off x="3791744" y="1988840"/>
          <a:ext cx="4762872" cy="2519982"/>
        </p:xfrm>
        <a:graphic>
          <a:graphicData uri="http://schemas.openxmlformats.org/drawingml/2006/chart">
            <c:chart xmlns:c="http://schemas.openxmlformats.org/drawingml/2006/chart" xmlns:r="http://schemas.openxmlformats.org/officeDocument/2006/relationships" r:id="rId2"/>
          </a:graphicData>
        </a:graphic>
      </p:graphicFrame>
      <p:sp>
        <p:nvSpPr>
          <p:cNvPr id="36869" name="TextBox 5"/>
          <p:cNvSpPr txBox="1">
            <a:spLocks noChangeArrowheads="1"/>
          </p:cNvSpPr>
          <p:nvPr/>
        </p:nvSpPr>
        <p:spPr bwMode="auto">
          <a:xfrm>
            <a:off x="1703388" y="4616451"/>
            <a:ext cx="86407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v-SE" altLang="sv-SE" sz="1800" b="1" dirty="0">
                <a:latin typeface="Gill Sans MT" panose="020B0502020104020203" pitchFamily="34" charset="0"/>
              </a:rPr>
              <a:t>7 Bevaras </a:t>
            </a:r>
            <a:r>
              <a:rPr lang="sv-SE" altLang="sv-SE" sz="1800" b="1" dirty="0" err="1">
                <a:latin typeface="Gill Sans MT" panose="020B0502020104020203" pitchFamily="34" charset="0"/>
              </a:rPr>
              <a:t>datan</a:t>
            </a:r>
            <a:r>
              <a:rPr lang="sv-SE" altLang="sv-SE" sz="1800" b="1" dirty="0">
                <a:latin typeface="Gill Sans MT" panose="020B0502020104020203" pitchFamily="34" charset="0"/>
              </a:rPr>
              <a:t> när projektet avslutats? Om Ja, hur bevaras den och vem ansvarar för den?</a:t>
            </a:r>
          </a:p>
          <a:p>
            <a:pPr>
              <a:spcBef>
                <a:spcPct val="0"/>
              </a:spcBef>
              <a:buFontTx/>
              <a:buNone/>
            </a:pPr>
            <a:r>
              <a:rPr lang="sv-SE" altLang="sv-SE" sz="1800" dirty="0">
                <a:latin typeface="Gill Sans MT" panose="020B0502020104020203" pitchFamily="34" charset="0"/>
              </a:rPr>
              <a:t>Sparas oftast mellan 1-10 år. Sparas i huvudsak på hårddiskar. Andra media som nämns är Molnet, USB-stickor, Cd-skivor, Pärmar…</a:t>
            </a:r>
          </a:p>
          <a:p>
            <a:pPr>
              <a:spcBef>
                <a:spcPct val="0"/>
              </a:spcBef>
              <a:buFontTx/>
              <a:buNone/>
            </a:pPr>
            <a:r>
              <a:rPr lang="sv-SE" altLang="sv-SE" sz="1800" dirty="0">
                <a:latin typeface="Gill Sans MT" panose="020B0502020104020203" pitchFamily="34" charset="0"/>
              </a:rPr>
              <a:t>1 forskare bevarade inte alls. </a:t>
            </a:r>
          </a:p>
        </p:txBody>
      </p:sp>
    </p:spTree>
    <p:extLst>
      <p:ext uri="{BB962C8B-B14F-4D97-AF65-F5344CB8AC3E}">
        <p14:creationId xmlns:p14="http://schemas.microsoft.com/office/powerpoint/2010/main" val="326012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sv-SE" altLang="sv-SE"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Fråga 8-9 - Resultat</a:t>
            </a:r>
          </a:p>
        </p:txBody>
      </p:sp>
      <p:sp>
        <p:nvSpPr>
          <p:cNvPr id="37891" name="Content Placeholder 2"/>
          <p:cNvSpPr>
            <a:spLocks noGrp="1"/>
          </p:cNvSpPr>
          <p:nvPr>
            <p:ph idx="1"/>
          </p:nvPr>
        </p:nvSpPr>
        <p:spPr>
          <a:xfrm>
            <a:off x="1970088" y="1989139"/>
            <a:ext cx="8229600" cy="4137025"/>
          </a:xfrm>
        </p:spPr>
        <p:txBody>
          <a:bodyPr/>
          <a:lstStyle/>
          <a:p>
            <a:pPr marL="0" indent="0">
              <a:buNone/>
            </a:pPr>
            <a:r>
              <a:rPr lang="sv-SE" altLang="sv-SE" sz="2400" b="1" dirty="0">
                <a:latin typeface="Gill Sans MT" panose="020B0502020104020203" pitchFamily="34" charset="0"/>
              </a:rPr>
              <a:t>8 Kan du tänka dig dela din data? Om inte varför?</a:t>
            </a:r>
          </a:p>
          <a:p>
            <a:pPr marL="0" indent="0">
              <a:buNone/>
            </a:pPr>
            <a:r>
              <a:rPr lang="sv-SE" altLang="sv-SE" sz="2400" dirty="0">
                <a:latin typeface="Gill Sans MT" panose="020B0502020104020203" pitchFamily="34" charset="0"/>
              </a:rPr>
              <a:t>Majoritet positiv så länge etik och juridik tillåter.</a:t>
            </a:r>
          </a:p>
        </p:txBody>
      </p:sp>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graphicFrame>
        <p:nvGraphicFramePr>
          <p:cNvPr id="5" name="Chart 4"/>
          <p:cNvGraphicFramePr>
            <a:graphicFrameLocks/>
          </p:cNvGraphicFramePr>
          <p:nvPr>
            <p:extLst>
              <p:ext uri="{D42A27DB-BD31-4B8C-83A1-F6EECF244321}">
                <p14:modId xmlns:p14="http://schemas.microsoft.com/office/powerpoint/2010/main" val="4071471333"/>
              </p:ext>
            </p:extLst>
          </p:nvPr>
        </p:nvGraphicFramePr>
        <p:xfrm>
          <a:off x="3886267" y="339260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246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Autofit/>
          </a:bodyPr>
          <a:lstStyle/>
          <a:p>
            <a:r>
              <a:rPr lang="sv-SE" altLang="sv-SE"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Slutsatser - Biblioteken behöver:</a:t>
            </a:r>
          </a:p>
        </p:txBody>
      </p:sp>
      <p:sp>
        <p:nvSpPr>
          <p:cNvPr id="38915" name="Content Placeholder 2"/>
          <p:cNvSpPr>
            <a:spLocks noGrp="1"/>
          </p:cNvSpPr>
          <p:nvPr>
            <p:ph idx="1"/>
          </p:nvPr>
        </p:nvSpPr>
        <p:spPr>
          <a:xfrm>
            <a:off x="3176588" y="1989139"/>
            <a:ext cx="8229600" cy="4137025"/>
          </a:xfrm>
        </p:spPr>
        <p:txBody>
          <a:bodyPr>
            <a:normAutofit/>
          </a:bodyPr>
          <a:lstStyle/>
          <a:p>
            <a:r>
              <a:rPr lang="sv-SE" altLang="sv-SE" sz="2400" dirty="0">
                <a:latin typeface="Gill Sans MT" panose="020B0502020104020203" pitchFamily="34" charset="0"/>
              </a:rPr>
              <a:t>Bygga kompetens om </a:t>
            </a:r>
            <a:r>
              <a:rPr lang="sv-SE" altLang="sv-SE" sz="2400" dirty="0" err="1">
                <a:latin typeface="Gill Sans MT" panose="020B0502020104020203" pitchFamily="34" charset="0"/>
              </a:rPr>
              <a:t>DMPs</a:t>
            </a:r>
            <a:r>
              <a:rPr lang="sv-SE" altLang="sv-SE" sz="2400" dirty="0">
                <a:latin typeface="Gill Sans MT" panose="020B0502020104020203" pitchFamily="34" charset="0"/>
              </a:rPr>
              <a:t> och om dataformat</a:t>
            </a:r>
          </a:p>
          <a:p>
            <a:r>
              <a:rPr lang="sv-SE" altLang="sv-SE" sz="2400" dirty="0">
                <a:latin typeface="Gill Sans MT" panose="020B0502020104020203" pitchFamily="34" charset="0"/>
              </a:rPr>
              <a:t>Ha kompetens att stödja en hållbar dokumentationsprocess</a:t>
            </a:r>
          </a:p>
          <a:p>
            <a:r>
              <a:rPr lang="sv-SE" altLang="sv-SE" sz="2400" dirty="0">
                <a:latin typeface="Gill Sans MT" panose="020B0502020104020203" pitchFamily="34" charset="0"/>
              </a:rPr>
              <a:t>Anpassa sina publiceringssystem för enklare </a:t>
            </a:r>
            <a:r>
              <a:rPr lang="sv-SE" altLang="sv-SE" sz="2400" dirty="0" err="1">
                <a:latin typeface="Gill Sans MT" panose="020B0502020104020203" pitchFamily="34" charset="0"/>
              </a:rPr>
              <a:t>dataset</a:t>
            </a:r>
            <a:endParaRPr lang="sv-SE" altLang="sv-SE" sz="2400" dirty="0">
              <a:latin typeface="Gill Sans MT" panose="020B0502020104020203" pitchFamily="34" charset="0"/>
            </a:endParaRPr>
          </a:p>
          <a:p>
            <a:r>
              <a:rPr lang="sv-SE" altLang="sv-SE" sz="2400" dirty="0">
                <a:latin typeface="Gill Sans MT" panose="020B0502020104020203" pitchFamily="34" charset="0"/>
              </a:rPr>
              <a:t>Klargöra vem som äger data och rollfördelningen när det gäller RDM på lärosätet.</a:t>
            </a:r>
          </a:p>
          <a:p>
            <a:r>
              <a:rPr lang="sv-SE" altLang="sv-SE" sz="2400" dirty="0">
                <a:latin typeface="Gill Sans MT" panose="020B0502020104020203" pitchFamily="34" charset="0"/>
              </a:rPr>
              <a:t>Informera</a:t>
            </a:r>
          </a:p>
        </p:txBody>
      </p:sp>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45" y="4685834"/>
            <a:ext cx="1649977" cy="2029098"/>
          </a:xfrm>
          <a:prstGeom prst="rect">
            <a:avLst/>
          </a:prstGeom>
          <a:effectLst>
            <a:innerShdw blurRad="63500" dist="50800" dir="13500000">
              <a:prstClr val="black">
                <a:alpha val="50000"/>
              </a:prstClr>
            </a:innerShdw>
          </a:effectLst>
          <a:scene3d>
            <a:camera prst="orthographicFront"/>
            <a:lightRig rig="threePt" dir="t"/>
          </a:scene3d>
          <a:sp3d>
            <a:bevelT/>
          </a:sp3d>
        </p:spPr>
      </p:pic>
    </p:spTree>
    <p:extLst>
      <p:ext uri="{BB962C8B-B14F-4D97-AF65-F5344CB8AC3E}">
        <p14:creationId xmlns:p14="http://schemas.microsoft.com/office/powerpoint/2010/main" val="162372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De flesta lärosäten saknar Datahanteringskompetens samt…</a:t>
            </a:r>
          </a:p>
        </p:txBody>
      </p:sp>
      <p:sp>
        <p:nvSpPr>
          <p:cNvPr id="3" name="Platshållare för innehåll 2"/>
          <p:cNvSpPr>
            <a:spLocks noGrp="1"/>
          </p:cNvSpPr>
          <p:nvPr>
            <p:ph idx="1"/>
          </p:nvPr>
        </p:nvSpPr>
        <p:spPr/>
        <p:txBody>
          <a:bodyPr/>
          <a:lstStyle/>
          <a:p>
            <a:pPr marL="285750" lvl="0" indent="-285750">
              <a:buFont typeface="Arial" panose="020B0604020202020204" pitchFamily="34" charset="0"/>
              <a:buChar char="•"/>
            </a:pPr>
            <a:r>
              <a:rPr lang="sv-SE" sz="2400" dirty="0">
                <a:latin typeface="Gill Sans MT" panose="020B0502020104020203" pitchFamily="34" charset="0"/>
                <a:cs typeface="Arial" panose="020B0604020202020204" pitchFamily="34" charset="0"/>
              </a:rPr>
              <a:t>Processer och system för arkivering av digitala data</a:t>
            </a:r>
          </a:p>
          <a:p>
            <a:pPr marL="285750" lvl="0" indent="-285750">
              <a:buFont typeface="Arial" panose="020B0604020202020204" pitchFamily="34" charset="0"/>
              <a:buChar char="•"/>
            </a:pPr>
            <a:r>
              <a:rPr lang="sv-SE" sz="2400" dirty="0">
                <a:latin typeface="Gill Sans MT" panose="020B0502020104020203" pitchFamily="34" charset="0"/>
                <a:cs typeface="Arial" panose="020B0604020202020204" pitchFamily="34" charset="0"/>
              </a:rPr>
              <a:t>Processer och system för tillgängliggörande av data</a:t>
            </a:r>
          </a:p>
          <a:p>
            <a:pPr marL="285750" lvl="0" indent="-285750">
              <a:buFont typeface="Arial" panose="020B0604020202020204" pitchFamily="34" charset="0"/>
              <a:buChar char="•"/>
            </a:pPr>
            <a:r>
              <a:rPr lang="sv-SE" sz="2400" dirty="0">
                <a:latin typeface="Gill Sans MT" panose="020B0502020104020203" pitchFamily="34" charset="0"/>
                <a:cs typeface="Arial" panose="020B0604020202020204" pitchFamily="34" charset="0"/>
              </a:rPr>
              <a:t>Kontrollfunktion för dataformat och -dokumentation</a:t>
            </a:r>
          </a:p>
          <a:p>
            <a:pPr marL="285750" lvl="0" indent="-285750">
              <a:buFont typeface="Arial" panose="020B0604020202020204" pitchFamily="34" charset="0"/>
              <a:buChar char="•"/>
            </a:pPr>
            <a:r>
              <a:rPr lang="sv-SE" sz="2400" dirty="0">
                <a:latin typeface="Gill Sans MT" panose="020B0502020104020203" pitchFamily="34" charset="0"/>
                <a:cs typeface="Arial" panose="020B0604020202020204" pitchFamily="34" charset="0"/>
              </a:rPr>
              <a:t>Funktion och system för utlämnande av data</a:t>
            </a:r>
          </a:p>
          <a:p>
            <a:pPr marL="285750" lvl="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endParaRPr lang="sv-SE" dirty="0"/>
          </a:p>
        </p:txBody>
      </p:sp>
      <p:sp>
        <p:nvSpPr>
          <p:cNvPr id="4" name="Platshållare för sidfot 3"/>
          <p:cNvSpPr>
            <a:spLocks noGrp="1"/>
          </p:cNvSpPr>
          <p:nvPr>
            <p:ph type="ftr" sz="quarter" idx="11"/>
          </p:nvPr>
        </p:nvSpPr>
        <p:spPr/>
        <p:txBody>
          <a:bodyPr/>
          <a:lstStyle/>
          <a:p>
            <a:r>
              <a:rPr lang="en-US"/>
              <a:t>Peter Linde 170530 Forskardataseminarie BTH</a:t>
            </a:r>
            <a:endParaRPr lang="en-US" dirty="0"/>
          </a:p>
        </p:txBody>
      </p:sp>
    </p:spTree>
    <p:extLst>
      <p:ext uri="{BB962C8B-B14F-4D97-AF65-F5344CB8AC3E}">
        <p14:creationId xmlns:p14="http://schemas.microsoft.com/office/powerpoint/2010/main" val="303325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SNDs</a:t>
            </a:r>
            <a:r>
              <a:rPr lang="sv-SE"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 pilotprojekt 2016 -</a:t>
            </a:r>
          </a:p>
        </p:txBody>
      </p:sp>
      <p:sp>
        <p:nvSpPr>
          <p:cNvPr id="3" name="Platshållare för innehåll 2"/>
          <p:cNvSpPr>
            <a:spLocks noGrp="1"/>
          </p:cNvSpPr>
          <p:nvPr>
            <p:ph idx="1"/>
          </p:nvPr>
        </p:nvSpPr>
        <p:spPr/>
        <p:txBody>
          <a:bodyPr>
            <a:normAutofit lnSpcReduction="10000"/>
          </a:bodyPr>
          <a:lstStyle/>
          <a:p>
            <a:r>
              <a:rPr lang="sv-SE" dirty="0">
                <a:solidFill>
                  <a:srgbClr val="FF0000"/>
                </a:solidFill>
                <a:latin typeface="Gill Sans MT" panose="020B0502020104020203" pitchFamily="34" charset="0"/>
                <a:cs typeface="Arial" panose="020B0604020202020204" pitchFamily="34" charset="0"/>
              </a:rPr>
              <a:t>SND undersöker dessa processer och vilka resurser som krävs i ett pilotprojekt med fem lärosäten </a:t>
            </a:r>
          </a:p>
          <a:p>
            <a:r>
              <a:rPr lang="sv-SE" dirty="0">
                <a:latin typeface="Gill Sans MT" panose="020B0502020104020203" pitchFamily="34" charset="0"/>
                <a:cs typeface="Arial" panose="020B0604020202020204" pitchFamily="34" charset="0"/>
              </a:rPr>
              <a:t>Göteborgs universitet</a:t>
            </a:r>
          </a:p>
          <a:p>
            <a:r>
              <a:rPr lang="sv-SE" dirty="0">
                <a:latin typeface="Gill Sans MT" panose="020B0502020104020203" pitchFamily="34" charset="0"/>
                <a:cs typeface="Arial" panose="020B0604020202020204" pitchFamily="34" charset="0"/>
              </a:rPr>
              <a:t>Luleå tekniska universitet</a:t>
            </a:r>
          </a:p>
          <a:p>
            <a:r>
              <a:rPr lang="sv-SE" dirty="0">
                <a:latin typeface="Gill Sans MT" panose="020B0502020104020203" pitchFamily="34" charset="0"/>
                <a:cs typeface="Arial" panose="020B0604020202020204" pitchFamily="34" charset="0"/>
              </a:rPr>
              <a:t>Lunds universitet</a:t>
            </a:r>
          </a:p>
          <a:p>
            <a:r>
              <a:rPr lang="sv-SE" dirty="0">
                <a:latin typeface="Gill Sans MT" panose="020B0502020104020203" pitchFamily="34" charset="0"/>
                <a:cs typeface="Arial" panose="020B0604020202020204" pitchFamily="34" charset="0"/>
              </a:rPr>
              <a:t>Malmö högskola</a:t>
            </a:r>
          </a:p>
          <a:p>
            <a:r>
              <a:rPr lang="sv-SE" dirty="0">
                <a:latin typeface="Gill Sans MT" panose="020B0502020104020203" pitchFamily="34" charset="0"/>
                <a:cs typeface="Arial" panose="020B0604020202020204" pitchFamily="34" charset="0"/>
              </a:rPr>
              <a:t>Högskolan i Jönköping</a:t>
            </a:r>
          </a:p>
          <a:p>
            <a:r>
              <a:rPr lang="sv-SE" dirty="0">
                <a:solidFill>
                  <a:srgbClr val="FF0000"/>
                </a:solidFill>
                <a:latin typeface="Gill Sans MT" panose="020B0502020104020203" pitchFamily="34" charset="0"/>
                <a:cs typeface="Arial" panose="020B0604020202020204" pitchFamily="34" charset="0"/>
              </a:rPr>
              <a:t>HT 2016</a:t>
            </a:r>
          </a:p>
          <a:p>
            <a:r>
              <a:rPr lang="sv-SE" dirty="0">
                <a:latin typeface="Gill Sans MT" panose="020B0502020104020203" pitchFamily="34" charset="0"/>
                <a:cs typeface="Arial" panose="020B0604020202020204" pitchFamily="34" charset="0"/>
              </a:rPr>
              <a:t>BTH</a:t>
            </a:r>
          </a:p>
          <a:p>
            <a:r>
              <a:rPr lang="sv-SE" dirty="0">
                <a:latin typeface="Gill Sans MT" panose="020B0502020104020203" pitchFamily="34" charset="0"/>
                <a:cs typeface="Arial" panose="020B0604020202020204" pitchFamily="34" charset="0"/>
              </a:rPr>
              <a:t>Umeå</a:t>
            </a:r>
            <a:endParaRPr lang="sv-SE" dirty="0">
              <a:solidFill>
                <a:srgbClr val="FF0000"/>
              </a:solidFill>
              <a:latin typeface="Gill Sans MT" panose="020B0502020104020203" pitchFamily="34" charset="0"/>
              <a:cs typeface="Arial" panose="020B0604020202020204" pitchFamily="34" charset="0"/>
            </a:endParaRPr>
          </a:p>
          <a:p>
            <a:endParaRPr lang="sv-SE" dirty="0"/>
          </a:p>
        </p:txBody>
      </p:sp>
      <p:sp>
        <p:nvSpPr>
          <p:cNvPr id="4" name="Platshållare för sidfot 3"/>
          <p:cNvSpPr>
            <a:spLocks noGrp="1"/>
          </p:cNvSpPr>
          <p:nvPr>
            <p:ph type="ftr" sz="quarter" idx="11"/>
          </p:nvPr>
        </p:nvSpPr>
        <p:spPr/>
        <p:txBody>
          <a:bodyPr/>
          <a:lstStyle/>
          <a:p>
            <a:r>
              <a:rPr lang="en-US"/>
              <a:t>Peter Linde 170530 Forskardataseminarie BTH</a:t>
            </a:r>
            <a:endParaRPr lang="en-US" dirty="0"/>
          </a:p>
        </p:txBody>
      </p:sp>
    </p:spTree>
    <p:extLst>
      <p:ext uri="{BB962C8B-B14F-4D97-AF65-F5344CB8AC3E}">
        <p14:creationId xmlns:p14="http://schemas.microsoft.com/office/powerpoint/2010/main" val="445616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sv-SE" dirty="0"/>
          </a:p>
        </p:txBody>
      </p:sp>
      <p:pic>
        <p:nvPicPr>
          <p:cNvPr id="4" name="Picture 3"/>
          <p:cNvPicPr>
            <a:picLocks noChangeAspect="1"/>
          </p:cNvPicPr>
          <p:nvPr/>
        </p:nvPicPr>
        <p:blipFill>
          <a:blip r:embed="rId2"/>
          <a:stretch>
            <a:fillRect/>
          </a:stretch>
        </p:blipFill>
        <p:spPr>
          <a:xfrm>
            <a:off x="1880846" y="1264555"/>
            <a:ext cx="8945329" cy="5645406"/>
          </a:xfrm>
          <a:prstGeom prst="rect">
            <a:avLst/>
          </a:prstGeom>
        </p:spPr>
      </p:pic>
      <p:sp>
        <p:nvSpPr>
          <p:cNvPr id="6" name="Rektangel 5"/>
          <p:cNvSpPr/>
          <p:nvPr/>
        </p:nvSpPr>
        <p:spPr>
          <a:xfrm>
            <a:off x="2060924" y="1341211"/>
            <a:ext cx="8765251" cy="564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804946" y="342472"/>
            <a:ext cx="9699666" cy="1280890"/>
          </a:xfrm>
        </p:spPr>
        <p:txBody>
          <a:bodyPr>
            <a:noAutofit/>
          </a:bodyPr>
          <a:lstStyle/>
          <a:p>
            <a:pPr algn="ctr"/>
            <a:r>
              <a:rPr lang="sv-SE"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Framtiden – nationellt </a:t>
            </a:r>
            <a:r>
              <a:rPr lang="sv-SE" sz="40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repositorium</a:t>
            </a:r>
            <a:r>
              <a:rPr lang="sv-SE"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 och katalog!?</a:t>
            </a:r>
          </a:p>
        </p:txBody>
      </p:sp>
      <p:sp>
        <p:nvSpPr>
          <p:cNvPr id="5" name="Platshållare för sidfot 4"/>
          <p:cNvSpPr>
            <a:spLocks noGrp="1"/>
          </p:cNvSpPr>
          <p:nvPr>
            <p:ph type="ftr" sz="quarter" idx="11"/>
          </p:nvPr>
        </p:nvSpPr>
        <p:spPr/>
        <p:txBody>
          <a:bodyPr/>
          <a:lstStyle/>
          <a:p>
            <a:r>
              <a:rPr lang="en-US"/>
              <a:t>Peter Linde 170530 Forskardataseminarie BTH</a:t>
            </a:r>
            <a:endParaRPr lang="en-US" dirty="0"/>
          </a:p>
        </p:txBody>
      </p:sp>
    </p:spTree>
    <p:extLst>
      <p:ext uri="{BB962C8B-B14F-4D97-AF65-F5344CB8AC3E}">
        <p14:creationId xmlns:p14="http://schemas.microsoft.com/office/powerpoint/2010/main" val="11926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586" y="2527051"/>
            <a:ext cx="5033320" cy="4450398"/>
          </a:xfrm>
        </p:spPr>
        <p:txBody>
          <a:bodyPr>
            <a:normAutofit/>
          </a:bodyPr>
          <a:lstStyle/>
          <a:p>
            <a:r>
              <a:rPr lang="sv-SE"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Faser i forskningsprocessen</a:t>
            </a:r>
          </a:p>
        </p:txBody>
      </p:sp>
      <p:pic>
        <p:nvPicPr>
          <p:cNvPr id="4" name="Platshållare för innehåll 3"/>
          <p:cNvPicPr>
            <a:picLocks noGrp="1" noChangeAspect="1"/>
          </p:cNvPicPr>
          <p:nvPr>
            <p:ph idx="1"/>
          </p:nvPr>
        </p:nvPicPr>
        <p:blipFill>
          <a:blip r:embed="rId2"/>
          <a:stretch>
            <a:fillRect/>
          </a:stretch>
        </p:blipFill>
        <p:spPr>
          <a:xfrm>
            <a:off x="5755905" y="1"/>
            <a:ext cx="5906879" cy="6787978"/>
          </a:xfrm>
          <a:prstGeom prst="rect">
            <a:avLst/>
          </a:prstGeom>
        </p:spPr>
      </p:pic>
      <p:sp>
        <p:nvSpPr>
          <p:cNvPr id="3" name="Platshållare för sidfot 2"/>
          <p:cNvSpPr>
            <a:spLocks noGrp="1"/>
          </p:cNvSpPr>
          <p:nvPr>
            <p:ph type="ftr" sz="quarter" idx="11"/>
          </p:nvPr>
        </p:nvSpPr>
        <p:spPr/>
        <p:txBody>
          <a:bodyPr/>
          <a:lstStyle/>
          <a:p>
            <a:r>
              <a:rPr lang="en-US"/>
              <a:t>Peter Linde 170530 Forskardataseminarie BTH</a:t>
            </a:r>
            <a:endParaRPr lang="en-US" dirty="0"/>
          </a:p>
        </p:txBody>
      </p:sp>
    </p:spTree>
    <p:extLst>
      <p:ext uri="{BB962C8B-B14F-4D97-AF65-F5344CB8AC3E}">
        <p14:creationId xmlns:p14="http://schemas.microsoft.com/office/powerpoint/2010/main" val="371627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a:srcRect l="281" t="-1533" r="986" b="1533"/>
          <a:stretch/>
        </p:blipFill>
        <p:spPr>
          <a:xfrm>
            <a:off x="-106134" y="-424544"/>
            <a:ext cx="12443791" cy="7531137"/>
          </a:xfrm>
          <a:prstGeom prst="rect">
            <a:avLst/>
          </a:prstGeom>
        </p:spPr>
      </p:pic>
      <p:sp>
        <p:nvSpPr>
          <p:cNvPr id="3" name="Underrubrik 2"/>
          <p:cNvSpPr>
            <a:spLocks noGrp="1"/>
          </p:cNvSpPr>
          <p:nvPr>
            <p:ph type="subTitle" idx="1"/>
          </p:nvPr>
        </p:nvSpPr>
        <p:spPr>
          <a:xfrm>
            <a:off x="5667148" y="668968"/>
            <a:ext cx="4089883" cy="1126283"/>
          </a:xfrm>
        </p:spPr>
        <p:txBody>
          <a:bodyPr>
            <a:noAutofit/>
          </a:bodyPr>
          <a:lstStyle/>
          <a:p>
            <a:r>
              <a:rPr lang="sv-SE" sz="5400" b="1" dirty="0">
                <a:latin typeface="Gill Sans MT" panose="020B0502020104020203" pitchFamily="34" charset="0"/>
              </a:rPr>
              <a:t>Hur gör vi på BTH?</a:t>
            </a:r>
          </a:p>
        </p:txBody>
      </p:sp>
      <p:sp>
        <p:nvSpPr>
          <p:cNvPr id="6" name="Platshållare för sidfot 5"/>
          <p:cNvSpPr>
            <a:spLocks noGrp="1"/>
          </p:cNvSpPr>
          <p:nvPr>
            <p:ph type="ftr" sz="quarter" idx="11"/>
          </p:nvPr>
        </p:nvSpPr>
        <p:spPr/>
        <p:txBody>
          <a:bodyPr/>
          <a:lstStyle/>
          <a:p>
            <a:r>
              <a:rPr lang="en-US"/>
              <a:t>Peter Linde 170530 Forskardataseminarie BTH</a:t>
            </a:r>
            <a:endParaRPr lang="en-US" dirty="0"/>
          </a:p>
        </p:txBody>
      </p:sp>
    </p:spTree>
    <p:extLst>
      <p:ext uri="{BB962C8B-B14F-4D97-AF65-F5344CB8AC3E}">
        <p14:creationId xmlns:p14="http://schemas.microsoft.com/office/powerpoint/2010/main" val="214171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29447" y="0"/>
            <a:ext cx="8475165" cy="771181"/>
          </a:xfrm>
        </p:spPr>
        <p:txBody>
          <a:bodyPr>
            <a:normAutofit/>
          </a:bodyPr>
          <a:lstStyle/>
          <a:p>
            <a:r>
              <a:rPr lang="sv-SE"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Projekt       planen</a:t>
            </a:r>
          </a:p>
        </p:txBody>
      </p:sp>
      <p:sp>
        <p:nvSpPr>
          <p:cNvPr id="3" name="Platshållare för innehåll 2"/>
          <p:cNvSpPr>
            <a:spLocks noGrp="1"/>
          </p:cNvSpPr>
          <p:nvPr>
            <p:ph idx="1"/>
          </p:nvPr>
        </p:nvSpPr>
        <p:spPr/>
        <p:txBody>
          <a:bodyPr/>
          <a:lstStyle/>
          <a:p>
            <a:endParaRPr lang="sv-SE"/>
          </a:p>
        </p:txBody>
      </p:sp>
      <p:pic>
        <p:nvPicPr>
          <p:cNvPr id="4" name="Bildobjekt 3"/>
          <p:cNvPicPr>
            <a:picLocks noChangeAspect="1"/>
          </p:cNvPicPr>
          <p:nvPr/>
        </p:nvPicPr>
        <p:blipFill>
          <a:blip r:embed="rId2"/>
          <a:stretch>
            <a:fillRect/>
          </a:stretch>
        </p:blipFill>
        <p:spPr>
          <a:xfrm>
            <a:off x="0" y="716619"/>
            <a:ext cx="11111846" cy="6261253"/>
          </a:xfrm>
          <a:prstGeom prst="rect">
            <a:avLst/>
          </a:prstGeom>
        </p:spPr>
      </p:pic>
      <p:sp>
        <p:nvSpPr>
          <p:cNvPr id="5" name="Down Arrow 4"/>
          <p:cNvSpPr/>
          <p:nvPr/>
        </p:nvSpPr>
        <p:spPr>
          <a:xfrm>
            <a:off x="4963856" y="-144316"/>
            <a:ext cx="841973" cy="1509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latshållare för innehåll 3"/>
          <p:cNvPicPr>
            <a:picLocks noChangeAspect="1"/>
          </p:cNvPicPr>
          <p:nvPr/>
        </p:nvPicPr>
        <p:blipFill>
          <a:blip r:embed="rId3"/>
          <a:stretch>
            <a:fillRect/>
          </a:stretch>
        </p:blipFill>
        <p:spPr>
          <a:xfrm>
            <a:off x="6014326" y="4363596"/>
            <a:ext cx="1867640" cy="2422996"/>
          </a:xfrm>
          <a:prstGeom prst="rect">
            <a:avLst/>
          </a:prstGeom>
        </p:spPr>
      </p:pic>
      <p:pic>
        <p:nvPicPr>
          <p:cNvPr id="7" name="Bildobjekt 3"/>
          <p:cNvPicPr>
            <a:picLocks noChangeAspect="1"/>
          </p:cNvPicPr>
          <p:nvPr/>
        </p:nvPicPr>
        <p:blipFill>
          <a:blip r:embed="rId4"/>
          <a:stretch>
            <a:fillRect/>
          </a:stretch>
        </p:blipFill>
        <p:spPr>
          <a:xfrm>
            <a:off x="8038455" y="4363596"/>
            <a:ext cx="1813211" cy="2422996"/>
          </a:xfrm>
          <a:prstGeom prst="rect">
            <a:avLst/>
          </a:prstGeom>
        </p:spPr>
      </p:pic>
      <p:sp>
        <p:nvSpPr>
          <p:cNvPr id="8" name="Platshållare för sidfot 7"/>
          <p:cNvSpPr>
            <a:spLocks noGrp="1"/>
          </p:cNvSpPr>
          <p:nvPr>
            <p:ph type="ftr" sz="quarter" idx="11"/>
          </p:nvPr>
        </p:nvSpPr>
        <p:spPr/>
        <p:txBody>
          <a:bodyPr/>
          <a:lstStyle/>
          <a:p>
            <a:r>
              <a:rPr lang="en-US"/>
              <a:t>Peter Linde 170530 Forskardataseminarie BTH</a:t>
            </a:r>
            <a:endParaRPr lang="en-US" dirty="0"/>
          </a:p>
        </p:txBody>
      </p:sp>
    </p:spTree>
    <p:extLst>
      <p:ext uri="{BB962C8B-B14F-4D97-AF65-F5344CB8AC3E}">
        <p14:creationId xmlns:p14="http://schemas.microsoft.com/office/powerpoint/2010/main" val="2399126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92925" y="401474"/>
            <a:ext cx="8911687" cy="1280890"/>
          </a:xfrm>
        </p:spPr>
        <p:txBody>
          <a:bodyPr>
            <a:normAutofit/>
          </a:bodyPr>
          <a:lstStyle/>
          <a:p>
            <a:r>
              <a:rPr lang="sv-SE"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MT" panose="020B0502020104020203" pitchFamily="34" charset="0"/>
                <a:ea typeface="+mn-ea"/>
                <a:cs typeface="+mn-cs"/>
              </a:rPr>
              <a:t>2 forskningsprojekt på BTH</a:t>
            </a:r>
          </a:p>
        </p:txBody>
      </p:sp>
      <p:sp>
        <p:nvSpPr>
          <p:cNvPr id="3" name="Platshållare för innehåll 2"/>
          <p:cNvSpPr>
            <a:spLocks noGrp="1"/>
          </p:cNvSpPr>
          <p:nvPr>
            <p:ph idx="1"/>
          </p:nvPr>
        </p:nvSpPr>
        <p:spPr>
          <a:xfrm>
            <a:off x="2589212" y="1243053"/>
            <a:ext cx="8915400" cy="5420140"/>
          </a:xfrm>
        </p:spPr>
        <p:txBody>
          <a:bodyPr>
            <a:normAutofit/>
          </a:bodyPr>
          <a:lstStyle/>
          <a:p>
            <a:r>
              <a:rPr lang="sv-SE" sz="2000" dirty="0">
                <a:latin typeface="Gill Sans MT" panose="020B0502020104020203" pitchFamily="34" charset="0"/>
              </a:rPr>
              <a:t>SMART4MD kan ses som ett delprojekt inom SNAC (långsiktig studie om åldrandet). Projektet är ett Europeiskt forskningsprojekt inom H2020-programmet som syftar till att utveckla tekniskt stöd till personer med kognitiv svikt och studera effekter på livskvalitet för drabbade och anhöriga liksom effekter på hälsoparametrar och vård. Forskningsområde: Medicin/Teknik ( Johan Sanmartin Berglund).</a:t>
            </a:r>
          </a:p>
          <a:p>
            <a:r>
              <a:rPr lang="sv-SE" sz="2000" dirty="0">
                <a:latin typeface="Gill Sans MT" panose="020B0502020104020203" pitchFamily="34" charset="0"/>
              </a:rPr>
              <a:t>Datakällor: Intervjuer, enkäter och fysisk undersökning.</a:t>
            </a:r>
          </a:p>
          <a:p>
            <a:endParaRPr lang="sv-SE" sz="2000" dirty="0">
              <a:latin typeface="Gill Sans MT" panose="020B0502020104020203" pitchFamily="34" charset="0"/>
            </a:endParaRPr>
          </a:p>
          <a:p>
            <a:r>
              <a:rPr lang="sv-SE" sz="2000" dirty="0">
                <a:latin typeface="Gill Sans MT" panose="020B0502020104020203" pitchFamily="34" charset="0"/>
              </a:rPr>
              <a:t>TRANS-FORM syftar till ett utveckla och utvärdera koncept och metoder för att möjliggöra en ökad samordning mellan kollektivtrafiksystemens olika aktörer genom att dra nytta av multipla datakällor om bl.a. resenärsflöden och trafiksystemets egenskaper integrerat med effektiva beräkningsstöd såväl under planering som i ett operativt skede. Forskningsområde: Datavetenskap/Transportområdet (Johanna Törnquist Krasemann).</a:t>
            </a:r>
          </a:p>
          <a:p>
            <a:r>
              <a:rPr lang="sv-SE" sz="2000" dirty="0">
                <a:latin typeface="Gill Sans MT" panose="020B0502020104020203" pitchFamily="34" charset="0"/>
              </a:rPr>
              <a:t>Datakällor: Blekingetrafiken resp. Trafikverket</a:t>
            </a:r>
          </a:p>
          <a:p>
            <a:endParaRPr lang="sv-SE" dirty="0"/>
          </a:p>
        </p:txBody>
      </p:sp>
      <p:sp>
        <p:nvSpPr>
          <p:cNvPr id="4" name="Platshållare för sidfot 3"/>
          <p:cNvSpPr>
            <a:spLocks noGrp="1"/>
          </p:cNvSpPr>
          <p:nvPr>
            <p:ph type="ftr" sz="quarter" idx="11"/>
          </p:nvPr>
        </p:nvSpPr>
        <p:spPr/>
        <p:txBody>
          <a:bodyPr/>
          <a:lstStyle/>
          <a:p>
            <a:r>
              <a:rPr lang="en-US"/>
              <a:t>Peter Linde 170530 Forskardataseminarie BTH</a:t>
            </a:r>
            <a:endParaRPr lang="en-US" dirty="0"/>
          </a:p>
        </p:txBody>
      </p:sp>
    </p:spTree>
    <p:extLst>
      <p:ext uri="{BB962C8B-B14F-4D97-AF65-F5344CB8AC3E}">
        <p14:creationId xmlns:p14="http://schemas.microsoft.com/office/powerpoint/2010/main" val="339871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5400" dirty="0">
                <a:latin typeface="Gill Sans MT" panose="020B0502020104020203" pitchFamily="34" charset="0"/>
              </a:rPr>
              <a:t>Närmaste framtiden	</a:t>
            </a:r>
            <a:br>
              <a:rPr lang="sv-SE" dirty="0"/>
            </a:br>
            <a:endParaRPr lang="sv-SE" dirty="0"/>
          </a:p>
        </p:txBody>
      </p:sp>
      <p:sp>
        <p:nvSpPr>
          <p:cNvPr id="3" name="Platshållare för innehåll 2"/>
          <p:cNvSpPr>
            <a:spLocks noGrp="1"/>
          </p:cNvSpPr>
          <p:nvPr>
            <p:ph idx="1"/>
          </p:nvPr>
        </p:nvSpPr>
        <p:spPr/>
        <p:txBody>
          <a:bodyPr>
            <a:normAutofit/>
          </a:bodyPr>
          <a:lstStyle/>
          <a:p>
            <a:r>
              <a:rPr lang="sv-SE" sz="2800" dirty="0">
                <a:latin typeface="Gill Sans MT" panose="020B0502020104020203" pitchFamily="34" charset="0"/>
              </a:rPr>
              <a:t>Informera om möjlighet att publicera </a:t>
            </a:r>
            <a:r>
              <a:rPr lang="sv-SE" sz="2800" dirty="0" err="1">
                <a:latin typeface="Gill Sans MT" panose="020B0502020104020203" pitchFamily="34" charset="0"/>
              </a:rPr>
              <a:t>dataset</a:t>
            </a:r>
            <a:r>
              <a:rPr lang="sv-SE" sz="2800" dirty="0">
                <a:latin typeface="Gill Sans MT" panose="020B0502020104020203" pitchFamily="34" charset="0"/>
              </a:rPr>
              <a:t> i </a:t>
            </a:r>
            <a:r>
              <a:rPr lang="sv-SE" sz="2800" dirty="0" err="1">
                <a:latin typeface="Gill Sans MT" panose="020B0502020104020203" pitchFamily="34" charset="0"/>
              </a:rPr>
              <a:t>DiVA</a:t>
            </a:r>
            <a:endParaRPr lang="sv-SE" sz="2800" dirty="0">
              <a:latin typeface="Gill Sans MT" panose="020B0502020104020203" pitchFamily="34" charset="0"/>
            </a:endParaRPr>
          </a:p>
          <a:p>
            <a:r>
              <a:rPr lang="sv-SE" sz="2800" dirty="0">
                <a:latin typeface="Gill Sans MT" panose="020B0502020104020203" pitchFamily="34" charset="0"/>
              </a:rPr>
              <a:t>Skapa och sprida information om god datahantering på BTH- webben</a:t>
            </a:r>
          </a:p>
          <a:p>
            <a:r>
              <a:rPr lang="sv-SE" sz="2800" dirty="0">
                <a:latin typeface="Gill Sans MT" panose="020B0502020104020203" pitchFamily="34" charset="0"/>
              </a:rPr>
              <a:t>Kontakta </a:t>
            </a:r>
            <a:r>
              <a:rPr lang="sv-SE" sz="2800">
                <a:latin typeface="Gill Sans MT" panose="020B0502020104020203" pitchFamily="34" charset="0"/>
              </a:rPr>
              <a:t>fler BTH-projekt/forskare </a:t>
            </a:r>
            <a:r>
              <a:rPr lang="sv-SE" sz="2800" dirty="0">
                <a:latin typeface="Gill Sans MT" panose="020B0502020104020203" pitchFamily="34" charset="0"/>
              </a:rPr>
              <a:t>ang. FSE-stöd</a:t>
            </a:r>
          </a:p>
          <a:p>
            <a:r>
              <a:rPr lang="sv-SE" sz="2800" dirty="0">
                <a:latin typeface="Gill Sans MT" panose="020B0502020104020203" pitchFamily="34" charset="0"/>
              </a:rPr>
              <a:t>Lobba för en BTH-datapolicy</a:t>
            </a:r>
          </a:p>
        </p:txBody>
      </p:sp>
      <p:sp>
        <p:nvSpPr>
          <p:cNvPr id="4" name="Platshållare för sidfot 3"/>
          <p:cNvSpPr>
            <a:spLocks noGrp="1"/>
          </p:cNvSpPr>
          <p:nvPr>
            <p:ph type="ftr" sz="quarter" idx="11"/>
          </p:nvPr>
        </p:nvSpPr>
        <p:spPr/>
        <p:txBody>
          <a:bodyPr/>
          <a:lstStyle/>
          <a:p>
            <a:r>
              <a:rPr lang="en-US"/>
              <a:t>Peter Linde 170530 Forskardataseminarie BTH</a:t>
            </a:r>
            <a:endParaRPr lang="en-US" dirty="0"/>
          </a:p>
        </p:txBody>
      </p:sp>
    </p:spTree>
    <p:extLst>
      <p:ext uri="{BB962C8B-B14F-4D97-AF65-F5344CB8AC3E}">
        <p14:creationId xmlns:p14="http://schemas.microsoft.com/office/powerpoint/2010/main" val="264289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11"/>
          </p:nvPr>
        </p:nvSpPr>
        <p:spPr/>
        <p:txBody>
          <a:bodyPr/>
          <a:lstStyle/>
          <a:p>
            <a:r>
              <a:rPr lang="en-US"/>
              <a:t>Peter Linde 170530 Forskardataseminarie BTH</a:t>
            </a:r>
            <a:endParaRPr lang="en-US" dirty="0"/>
          </a:p>
        </p:txBody>
      </p:sp>
      <p:pic>
        <p:nvPicPr>
          <p:cNvPr id="5" name="Bildobjekt 4"/>
          <p:cNvPicPr>
            <a:picLocks noChangeAspect="1"/>
          </p:cNvPicPr>
          <p:nvPr/>
        </p:nvPicPr>
        <p:blipFill rotWithShape="1">
          <a:blip r:embed="rId2"/>
          <a:srcRect l="281" t="-1533" r="986" b="1533"/>
          <a:stretch/>
        </p:blipFill>
        <p:spPr>
          <a:xfrm>
            <a:off x="-106134" y="-424544"/>
            <a:ext cx="12443791" cy="7531137"/>
          </a:xfrm>
          <a:prstGeom prst="rect">
            <a:avLst/>
          </a:prstGeom>
        </p:spPr>
      </p:pic>
      <p:sp>
        <p:nvSpPr>
          <p:cNvPr id="6" name="textruta 5"/>
          <p:cNvSpPr txBox="1"/>
          <p:nvPr/>
        </p:nvSpPr>
        <p:spPr>
          <a:xfrm>
            <a:off x="5306786" y="137625"/>
            <a:ext cx="5576207" cy="3416320"/>
          </a:xfrm>
          <a:prstGeom prst="rect">
            <a:avLst/>
          </a:prstGeom>
          <a:noFill/>
        </p:spPr>
        <p:txBody>
          <a:bodyPr wrap="square" rtlCol="0">
            <a:spAutoFit/>
          </a:bodyPr>
          <a:lstStyle/>
          <a:p>
            <a:r>
              <a:rPr lang="sv-SE" sz="7200" dirty="0">
                <a:solidFill>
                  <a:srgbClr val="FF0000"/>
                </a:solidFill>
                <a:latin typeface="Gill Sans MT" panose="020B0502020104020203" pitchFamily="34" charset="0"/>
              </a:rPr>
              <a:t>Tack till</a:t>
            </a:r>
          </a:p>
          <a:p>
            <a:r>
              <a:rPr lang="sv-SE" sz="7200" dirty="0">
                <a:solidFill>
                  <a:srgbClr val="FF0000"/>
                </a:solidFill>
                <a:latin typeface="Gill Sans MT" panose="020B0502020104020203" pitchFamily="34" charset="0"/>
              </a:rPr>
              <a:t>Presentatörer och publik!</a:t>
            </a:r>
          </a:p>
        </p:txBody>
      </p:sp>
    </p:spTree>
    <p:extLst>
      <p:ext uri="{BB962C8B-B14F-4D97-AF65-F5344CB8AC3E}">
        <p14:creationId xmlns:p14="http://schemas.microsoft.com/office/powerpoint/2010/main" val="399584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2"/>
          <p:cNvSpPr>
            <a:spLocks noGrp="1"/>
          </p:cNvSpPr>
          <p:nvPr>
            <p:ph idx="1"/>
          </p:nvPr>
        </p:nvSpPr>
        <p:spPr>
          <a:xfrm>
            <a:off x="1981200" y="1916113"/>
            <a:ext cx="8229600" cy="4570412"/>
          </a:xfrm>
        </p:spPr>
        <p:txBody>
          <a:bodyPr>
            <a:normAutofit lnSpcReduction="10000"/>
          </a:bodyPr>
          <a:lstStyle/>
          <a:p>
            <a:pPr marL="457200" indent="-457200">
              <a:buFontTx/>
              <a:buAutoNum type="arabicPeriod"/>
            </a:pPr>
            <a:r>
              <a:rPr lang="sv-SE" altLang="sv-SE" sz="2400" dirty="0">
                <a:solidFill>
                  <a:srgbClr val="FF0000"/>
                </a:solidFill>
                <a:latin typeface="Gill Sans MT" panose="020B0502020104020203" pitchFamily="34" charset="0"/>
              </a:rPr>
              <a:t>Utveckla likalydande och övergripande principer för öppen tillgång till forskningsdata</a:t>
            </a:r>
          </a:p>
          <a:p>
            <a:pPr marL="457200" indent="-457200">
              <a:buFontTx/>
              <a:buAutoNum type="arabicPeriod"/>
            </a:pPr>
            <a:r>
              <a:rPr lang="sv-SE" altLang="sv-SE" sz="2400" dirty="0">
                <a:latin typeface="Gill Sans MT" panose="020B0502020104020203" pitchFamily="34" charset="0"/>
              </a:rPr>
              <a:t>Säkerställa lämplig finansiering för öppen tillgång till forskningsdata</a:t>
            </a:r>
          </a:p>
          <a:p>
            <a:pPr marL="457200" indent="-457200">
              <a:buFontTx/>
              <a:buAutoNum type="arabicPeriod"/>
            </a:pPr>
            <a:r>
              <a:rPr lang="sv-SE" altLang="sv-SE" sz="2400" dirty="0">
                <a:solidFill>
                  <a:srgbClr val="FF0000"/>
                </a:solidFill>
                <a:latin typeface="Gill Sans MT" panose="020B0502020104020203" pitchFamily="34" charset="0"/>
              </a:rPr>
              <a:t>Utveckla strategier och principer som premierar forskare som delar data av hög kvalitet</a:t>
            </a:r>
          </a:p>
          <a:p>
            <a:pPr marL="457200" indent="-457200">
              <a:buFontTx/>
              <a:buAutoNum type="arabicPeriod"/>
            </a:pPr>
            <a:r>
              <a:rPr lang="sv-SE" altLang="sv-SE" sz="2400" dirty="0">
                <a:latin typeface="Gill Sans MT" panose="020B0502020104020203" pitchFamily="34" charset="0"/>
              </a:rPr>
              <a:t>Identifiera viktiga intressenter och relevanta nätverk samt främja gemensamt arbete för ett hållbart ekosystem för öppen tillgång till forskningsdata</a:t>
            </a:r>
          </a:p>
          <a:p>
            <a:pPr marL="457200" indent="-457200">
              <a:buFontTx/>
              <a:buAutoNum type="arabicPeriod"/>
            </a:pPr>
            <a:r>
              <a:rPr lang="sv-SE" altLang="sv-SE" sz="2400" dirty="0">
                <a:latin typeface="Gill Sans MT" panose="020B0502020104020203" pitchFamily="34" charset="0"/>
              </a:rPr>
              <a:t>Planera för långsiktighet, hållbart bevarande och öppen tillgång</a:t>
            </a:r>
          </a:p>
          <a:p>
            <a:pPr marL="457200" indent="-457200"/>
            <a:endParaRPr lang="sv-SE" altLang="sv-SE" sz="2400" dirty="0"/>
          </a:p>
        </p:txBody>
      </p:sp>
      <p:sp>
        <p:nvSpPr>
          <p:cNvPr id="4" name="Platshållare för sidfot 3"/>
          <p:cNvSpPr>
            <a:spLocks noGrp="1"/>
          </p:cNvSpPr>
          <p:nvPr>
            <p:ph type="ftr" sz="quarter" idx="11"/>
          </p:nvPr>
        </p:nvSpPr>
        <p:spPr/>
        <p:txBody>
          <a:bodyPr/>
          <a:lstStyle/>
          <a:p>
            <a:pPr>
              <a:defRPr/>
            </a:pPr>
            <a:r>
              <a:rPr lang="sv-SE"/>
              <a:t>Peter Linde 170530 Forskardataseminarie BTH</a:t>
            </a:r>
            <a:endParaRPr lang="es-ES"/>
          </a:p>
        </p:txBody>
      </p:sp>
      <p:sp>
        <p:nvSpPr>
          <p:cNvPr id="2" name="Rectangle 1"/>
          <p:cNvSpPr/>
          <p:nvPr/>
        </p:nvSpPr>
        <p:spPr>
          <a:xfrm>
            <a:off x="1981200" y="365995"/>
            <a:ext cx="9081332" cy="1015663"/>
          </a:xfrm>
          <a:prstGeom prst="rect">
            <a:avLst/>
          </a:prstGeom>
          <a:noFill/>
          <a:effectLst>
            <a:glow rad="127000">
              <a:schemeClr val="accent1">
                <a:alpha val="40000"/>
              </a:schemeClr>
            </a:glow>
            <a:outerShdw blurRad="50800" dist="50800" dir="2400000" algn="ctr" rotWithShape="0">
              <a:srgbClr val="FFC000">
                <a:alpha val="40000"/>
              </a:srgbClr>
            </a:outerShdw>
          </a:effectLst>
        </p:spPr>
        <p:txBody>
          <a:bodyPr wrap="none">
            <a:spAutoFit/>
          </a:bodyPr>
          <a:lstStyle/>
          <a:p>
            <a:pPr algn="ctr">
              <a:defRPr/>
            </a:pPr>
            <a:r>
              <a:rPr lang="sv-SE" altLang="sv-SE" sz="4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10 övergripande rekommendationer</a:t>
            </a:r>
          </a:p>
          <a:p>
            <a:pPr algn="ctr">
              <a:defRPr/>
            </a:pPr>
            <a:r>
              <a:rPr lang="sv-SE" sz="2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Policy </a:t>
            </a:r>
            <a:r>
              <a:rPr lang="sv-SE" sz="20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recommendations</a:t>
            </a:r>
            <a:r>
              <a:rPr lang="sv-SE" sz="2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for </a:t>
            </a:r>
            <a:r>
              <a:rPr lang="sv-SE" sz="20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open</a:t>
            </a:r>
            <a:r>
              <a:rPr lang="sv-SE" sz="2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access to research data (RECODE 2015)</a:t>
            </a:r>
          </a:p>
        </p:txBody>
      </p:sp>
    </p:spTree>
    <p:extLst>
      <p:ext uri="{BB962C8B-B14F-4D97-AF65-F5344CB8AC3E}">
        <p14:creationId xmlns:p14="http://schemas.microsoft.com/office/powerpoint/2010/main" val="334506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981200" y="1989139"/>
            <a:ext cx="8362950" cy="4137025"/>
          </a:xfrm>
        </p:spPr>
        <p:txBody>
          <a:bodyPr>
            <a:normAutofit lnSpcReduction="10000"/>
          </a:bodyPr>
          <a:lstStyle/>
          <a:p>
            <a:pPr marL="457200" indent="-457200">
              <a:buFontTx/>
              <a:buAutoNum type="arabicPeriod" startAt="6"/>
            </a:pPr>
            <a:r>
              <a:rPr lang="sv-SE" altLang="sv-SE" sz="2400" dirty="0">
                <a:solidFill>
                  <a:srgbClr val="FF0000"/>
                </a:solidFill>
                <a:latin typeface="Gill Sans MT" panose="020B0502020104020203" pitchFamily="34" charset="0"/>
              </a:rPr>
              <a:t>Utveckla omfattande och gemensamma tekniska infrastrukturlösningar som innefattar öppen tillgång till och långsiktigt bevarande av högkvalitativa forskningsdata</a:t>
            </a:r>
          </a:p>
          <a:p>
            <a:pPr marL="457200" indent="-457200">
              <a:buFontTx/>
              <a:buAutoNum type="arabicPeriod" startAt="6"/>
            </a:pPr>
            <a:r>
              <a:rPr lang="sv-SE" altLang="sv-SE" sz="2400" dirty="0">
                <a:latin typeface="Gill Sans MT" panose="020B0502020104020203" pitchFamily="34" charset="0"/>
              </a:rPr>
              <a:t>Utveckla tekniska och vetenskapliga kvalitetskrav för forskningsdata</a:t>
            </a:r>
          </a:p>
          <a:p>
            <a:pPr marL="457200" indent="-457200">
              <a:buFontTx/>
              <a:buAutoNum type="arabicPeriod" startAt="6"/>
            </a:pPr>
            <a:r>
              <a:rPr lang="sv-SE" altLang="sv-SE" sz="2400" dirty="0">
                <a:latin typeface="Gill Sans MT" panose="020B0502020104020203" pitchFamily="34" charset="0"/>
              </a:rPr>
              <a:t>Kräv öppna licenser</a:t>
            </a:r>
          </a:p>
          <a:p>
            <a:pPr marL="457200" indent="-457200">
              <a:buFontTx/>
              <a:buAutoNum type="arabicPeriod" startAt="6"/>
            </a:pPr>
            <a:r>
              <a:rPr lang="sv-SE" altLang="sv-SE" sz="2400" dirty="0">
                <a:solidFill>
                  <a:srgbClr val="FF0000"/>
                </a:solidFill>
                <a:latin typeface="Gill Sans MT" panose="020B0502020104020203" pitchFamily="34" charset="0"/>
              </a:rPr>
              <a:t>Handlägg systematiskt juridiska och etiska frågor när de dyker upp</a:t>
            </a:r>
          </a:p>
          <a:p>
            <a:pPr marL="457200" indent="-457200">
              <a:buFontTx/>
              <a:buAutoNum type="arabicPeriod" startAt="6"/>
            </a:pPr>
            <a:r>
              <a:rPr lang="sv-SE" altLang="sv-SE" sz="2400" dirty="0">
                <a:solidFill>
                  <a:srgbClr val="FF0000"/>
                </a:solidFill>
                <a:latin typeface="Gill Sans MT" panose="020B0502020104020203" pitchFamily="34" charset="0"/>
              </a:rPr>
              <a:t>Stöd övergången till öppna forskningsdata via läroplansutveckling och utbildning</a:t>
            </a:r>
          </a:p>
        </p:txBody>
      </p:sp>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sp>
        <p:nvSpPr>
          <p:cNvPr id="6" name="Rectangle 1"/>
          <p:cNvSpPr/>
          <p:nvPr/>
        </p:nvSpPr>
        <p:spPr>
          <a:xfrm>
            <a:off x="1981200" y="365995"/>
            <a:ext cx="9081332" cy="1015663"/>
          </a:xfrm>
          <a:prstGeom prst="rect">
            <a:avLst/>
          </a:prstGeom>
          <a:noFill/>
          <a:effectLst>
            <a:glow rad="127000">
              <a:schemeClr val="accent1">
                <a:alpha val="40000"/>
              </a:schemeClr>
            </a:glow>
            <a:outerShdw blurRad="50800" dist="50800" dir="2400000" algn="ctr" rotWithShape="0">
              <a:srgbClr val="FFC000">
                <a:alpha val="40000"/>
              </a:srgbClr>
            </a:outerShdw>
          </a:effectLst>
        </p:spPr>
        <p:txBody>
          <a:bodyPr wrap="none">
            <a:spAutoFit/>
          </a:bodyPr>
          <a:lstStyle/>
          <a:p>
            <a:pPr algn="ctr">
              <a:defRPr/>
            </a:pPr>
            <a:r>
              <a:rPr lang="sv-SE" altLang="sv-SE" sz="4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10 övergripande rekommendationer</a:t>
            </a:r>
          </a:p>
          <a:p>
            <a:pPr algn="ctr">
              <a:defRPr/>
            </a:pPr>
            <a:r>
              <a:rPr lang="sv-SE" sz="2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Policy </a:t>
            </a:r>
            <a:r>
              <a:rPr lang="sv-SE" sz="20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recommendations</a:t>
            </a:r>
            <a:r>
              <a:rPr lang="sv-SE" sz="2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for </a:t>
            </a:r>
            <a:r>
              <a:rPr lang="sv-SE" sz="20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open</a:t>
            </a:r>
            <a:r>
              <a:rPr lang="sv-SE" sz="2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access to research data (RECODE 2015)</a:t>
            </a:r>
          </a:p>
        </p:txBody>
      </p:sp>
    </p:spTree>
    <p:extLst>
      <p:ext uri="{BB962C8B-B14F-4D97-AF65-F5344CB8AC3E}">
        <p14:creationId xmlns:p14="http://schemas.microsoft.com/office/powerpoint/2010/main" val="103307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981200" y="1989139"/>
            <a:ext cx="8686800" cy="4137025"/>
          </a:xfrm>
        </p:spPr>
        <p:txBody>
          <a:bodyPr>
            <a:normAutofit lnSpcReduction="10000"/>
          </a:bodyPr>
          <a:lstStyle/>
          <a:p>
            <a:r>
              <a:rPr lang="sv-SE" altLang="sv-SE" sz="2400" dirty="0">
                <a:latin typeface="Gill Sans MT" panose="020B0502020104020203" pitchFamily="34" charset="0"/>
              </a:rPr>
              <a:t>Fastställa sin position inom </a:t>
            </a:r>
            <a:r>
              <a:rPr lang="sv-SE" altLang="sv-SE" sz="2400" dirty="0" err="1">
                <a:latin typeface="Gill Sans MT" panose="020B0502020104020203" pitchFamily="34" charset="0"/>
              </a:rPr>
              <a:t>open</a:t>
            </a:r>
            <a:r>
              <a:rPr lang="sv-SE" altLang="sv-SE" sz="2400" dirty="0">
                <a:latin typeface="Gill Sans MT" panose="020B0502020104020203" pitchFamily="34" charset="0"/>
              </a:rPr>
              <a:t> access ekosystemet i syfte att utveckla infrastruktur- och </a:t>
            </a:r>
            <a:r>
              <a:rPr lang="sv-SE" altLang="sv-SE" sz="2400" dirty="0" err="1">
                <a:latin typeface="Gill Sans MT" panose="020B0502020104020203" pitchFamily="34" charset="0"/>
              </a:rPr>
              <a:t>samarbets</a:t>
            </a:r>
            <a:r>
              <a:rPr lang="sv-SE" altLang="sv-SE" sz="2400" dirty="0">
                <a:latin typeface="Gill Sans MT" panose="020B0502020104020203" pitchFamily="34" charset="0"/>
              </a:rPr>
              <a:t> tjänster</a:t>
            </a:r>
          </a:p>
          <a:p>
            <a:r>
              <a:rPr lang="sv-SE" altLang="sv-SE" sz="2400" dirty="0">
                <a:latin typeface="Gill Sans MT" panose="020B0502020104020203" pitchFamily="34" charset="0"/>
              </a:rPr>
              <a:t>Utveckla hållbara affärsmodeller för att säkerställa långsiktig tillhandahållande </a:t>
            </a:r>
          </a:p>
          <a:p>
            <a:r>
              <a:rPr lang="sv-SE" altLang="sv-SE" sz="2400" dirty="0">
                <a:latin typeface="Gill Sans MT" panose="020B0502020104020203" pitchFamily="34" charset="0"/>
              </a:rPr>
              <a:t>Upprätta gemensamma mekanismer för datakvalitet som garanterar återanvändning och långsiktigt bevarande </a:t>
            </a:r>
          </a:p>
          <a:p>
            <a:r>
              <a:rPr lang="sv-SE" altLang="sv-SE" sz="2400" dirty="0">
                <a:latin typeface="Gill Sans MT" panose="020B0502020104020203" pitchFamily="34" charset="0"/>
              </a:rPr>
              <a:t>Skapa certifiering / ackreditering för att garantera hög kvalitet på lång sikt </a:t>
            </a:r>
          </a:p>
          <a:p>
            <a:r>
              <a:rPr lang="sv-SE" altLang="sv-SE" sz="2400" dirty="0">
                <a:solidFill>
                  <a:srgbClr val="FF0000"/>
                </a:solidFill>
                <a:latin typeface="Gill Sans MT" panose="020B0502020104020203" pitchFamily="34" charset="0"/>
              </a:rPr>
              <a:t>Stödja datahantering genom att utveckla utbildningsprogram för forskare och bibliotekarier / teknisk personal</a:t>
            </a:r>
          </a:p>
        </p:txBody>
      </p:sp>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sp>
        <p:nvSpPr>
          <p:cNvPr id="2" name="Rectangle 1"/>
          <p:cNvSpPr/>
          <p:nvPr/>
        </p:nvSpPr>
        <p:spPr>
          <a:xfrm>
            <a:off x="1706337" y="342078"/>
            <a:ext cx="9070520" cy="1323439"/>
          </a:xfrm>
          <a:prstGeom prst="rect">
            <a:avLst/>
          </a:prstGeom>
          <a:noFill/>
          <a:effectLst>
            <a:glow rad="127000">
              <a:schemeClr val="accent1">
                <a:alpha val="40000"/>
              </a:schemeClr>
            </a:glow>
            <a:outerShdw blurRad="50800" dist="50800" dir="2400000" algn="ctr" rotWithShape="0">
              <a:srgbClr val="FFC000">
                <a:alpha val="40000"/>
              </a:srgbClr>
            </a:outerShdw>
          </a:effectLst>
        </p:spPr>
        <p:txBody>
          <a:bodyPr wrap="square">
            <a:spAutoFit/>
          </a:bodyPr>
          <a:lstStyle/>
          <a:p>
            <a:pPr algn="ctr">
              <a:defRPr/>
            </a:pPr>
            <a:r>
              <a:rPr lang="sv-SE" altLang="sv-SE" sz="4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Rekommendationer och utmaningar för ”Data Managers” - bibliotek</a:t>
            </a:r>
            <a:endParaRPr lang="sv-SE" sz="40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endParaRPr>
          </a:p>
        </p:txBody>
      </p:sp>
    </p:spTree>
    <p:extLst>
      <p:ext uri="{BB962C8B-B14F-4D97-AF65-F5344CB8AC3E}">
        <p14:creationId xmlns:p14="http://schemas.microsoft.com/office/powerpoint/2010/main" val="73294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2205038"/>
            <a:ext cx="8229600" cy="3498850"/>
          </a:xfrm>
        </p:spPr>
      </p:pic>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sp>
        <p:nvSpPr>
          <p:cNvPr id="2" name="Rectangle 1"/>
          <p:cNvSpPr/>
          <p:nvPr/>
        </p:nvSpPr>
        <p:spPr>
          <a:xfrm>
            <a:off x="3128192" y="488954"/>
            <a:ext cx="6278065" cy="923330"/>
          </a:xfrm>
          <a:prstGeom prst="rect">
            <a:avLst/>
          </a:prstGeom>
          <a:noFill/>
          <a:effectLst>
            <a:glow rad="127000">
              <a:schemeClr val="accent1">
                <a:alpha val="40000"/>
              </a:schemeClr>
            </a:glow>
            <a:outerShdw blurRad="50800" dist="50800" dir="2400000" algn="ctr" rotWithShape="0">
              <a:srgbClr val="FFC000">
                <a:alpha val="40000"/>
              </a:srgbClr>
            </a:outerShdw>
          </a:effectLst>
        </p:spPr>
        <p:txBody>
          <a:bodyPr wrap="none">
            <a:spAutoFit/>
          </a:bodyPr>
          <a:lstStyle/>
          <a:p>
            <a:pPr algn="ctr">
              <a:defRPr/>
            </a:pPr>
            <a:r>
              <a:rPr lang="sv-SE" altLang="sv-SE" sz="54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Library</a:t>
            </a:r>
            <a:r>
              <a:rPr lang="sv-SE" alt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a:t>
            </a:r>
            <a:r>
              <a:rPr lang="sv-SE" altLang="sv-SE" sz="54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initiatives</a:t>
            </a:r>
            <a:r>
              <a:rPr lang="sv-SE" alt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I</a:t>
            </a:r>
            <a:endParaRPr 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endParaRPr>
          </a:p>
        </p:txBody>
      </p:sp>
    </p:spTree>
    <p:extLst>
      <p:ext uri="{BB962C8B-B14F-4D97-AF65-F5344CB8AC3E}">
        <p14:creationId xmlns:p14="http://schemas.microsoft.com/office/powerpoint/2010/main" val="261176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92538" y="1262064"/>
            <a:ext cx="4373562" cy="5291137"/>
          </a:xfrm>
          <a:ln w="69850">
            <a:gradFill>
              <a:gsLst>
                <a:gs pos="0">
                  <a:schemeClr val="accent3">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sp>
        <p:nvSpPr>
          <p:cNvPr id="6" name="Rectangle 5"/>
          <p:cNvSpPr/>
          <p:nvPr/>
        </p:nvSpPr>
        <p:spPr>
          <a:xfrm>
            <a:off x="2856895" y="188640"/>
            <a:ext cx="6494086" cy="923330"/>
          </a:xfrm>
          <a:prstGeom prst="rect">
            <a:avLst/>
          </a:prstGeom>
          <a:noFill/>
          <a:effectLst>
            <a:glow rad="127000">
              <a:schemeClr val="accent1">
                <a:alpha val="40000"/>
              </a:schemeClr>
            </a:glow>
            <a:outerShdw blurRad="50800" dist="50800" dir="2400000" algn="ctr" rotWithShape="0">
              <a:srgbClr val="FFC000">
                <a:alpha val="40000"/>
              </a:srgbClr>
            </a:outerShdw>
          </a:effectLst>
        </p:spPr>
        <p:txBody>
          <a:bodyPr wrap="none">
            <a:spAutoFit/>
          </a:bodyPr>
          <a:lstStyle/>
          <a:p>
            <a:pPr algn="ctr">
              <a:defRPr/>
            </a:pPr>
            <a:r>
              <a:rPr lang="sv-SE" altLang="sv-SE" sz="54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Library</a:t>
            </a:r>
            <a:r>
              <a:rPr lang="sv-SE" alt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a:t>
            </a:r>
            <a:r>
              <a:rPr lang="sv-SE" altLang="sv-SE" sz="54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initiatives</a:t>
            </a:r>
            <a:r>
              <a:rPr lang="sv-SE" alt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II</a:t>
            </a:r>
            <a:endParaRPr 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endParaRPr>
          </a:p>
        </p:txBody>
      </p:sp>
    </p:spTree>
    <p:extLst>
      <p:ext uri="{BB962C8B-B14F-4D97-AF65-F5344CB8AC3E}">
        <p14:creationId xmlns:p14="http://schemas.microsoft.com/office/powerpoint/2010/main" val="349643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24113" y="1417639"/>
            <a:ext cx="7200900" cy="5019675"/>
          </a:xfrm>
        </p:spPr>
      </p:pic>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sp>
        <p:nvSpPr>
          <p:cNvPr id="6" name="Rectangle 5"/>
          <p:cNvSpPr/>
          <p:nvPr/>
        </p:nvSpPr>
        <p:spPr>
          <a:xfrm>
            <a:off x="2760715" y="337747"/>
            <a:ext cx="6686446" cy="923330"/>
          </a:xfrm>
          <a:prstGeom prst="rect">
            <a:avLst/>
          </a:prstGeom>
          <a:noFill/>
          <a:effectLst>
            <a:glow rad="127000">
              <a:schemeClr val="accent1">
                <a:alpha val="40000"/>
              </a:schemeClr>
            </a:glow>
            <a:outerShdw blurRad="50800" dist="50800" dir="2400000" algn="ctr" rotWithShape="0">
              <a:srgbClr val="FFC000">
                <a:alpha val="40000"/>
              </a:srgbClr>
            </a:outerShdw>
          </a:effectLst>
        </p:spPr>
        <p:txBody>
          <a:bodyPr wrap="none">
            <a:spAutoFit/>
          </a:bodyPr>
          <a:lstStyle/>
          <a:p>
            <a:pPr algn="ctr">
              <a:defRPr/>
            </a:pPr>
            <a:r>
              <a:rPr lang="sv-SE" altLang="sv-SE" sz="54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Library</a:t>
            </a:r>
            <a:r>
              <a:rPr lang="sv-SE" alt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a:t>
            </a:r>
            <a:r>
              <a:rPr lang="sv-SE" altLang="sv-SE" sz="54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initiatives</a:t>
            </a:r>
            <a:r>
              <a:rPr lang="sv-SE" alt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III</a:t>
            </a:r>
            <a:endParaRPr 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endParaRPr>
          </a:p>
        </p:txBody>
      </p:sp>
    </p:spTree>
    <p:extLst>
      <p:ext uri="{BB962C8B-B14F-4D97-AF65-F5344CB8AC3E}">
        <p14:creationId xmlns:p14="http://schemas.microsoft.com/office/powerpoint/2010/main" val="102640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99321" y="459879"/>
            <a:ext cx="6763391" cy="923330"/>
          </a:xfrm>
          <a:prstGeom prst="rect">
            <a:avLst/>
          </a:prstGeom>
          <a:noFill/>
          <a:effectLst>
            <a:glow rad="127000">
              <a:schemeClr val="accent1">
                <a:alpha val="40000"/>
              </a:schemeClr>
            </a:glow>
            <a:outerShdw blurRad="50800" dist="50800" dir="2400000" algn="ctr" rotWithShape="0">
              <a:srgbClr val="FFC000">
                <a:alpha val="40000"/>
              </a:srgbClr>
            </a:outerShdw>
          </a:effectLst>
        </p:spPr>
        <p:txBody>
          <a:bodyPr wrap="none">
            <a:spAutoFit/>
          </a:bodyPr>
          <a:lstStyle/>
          <a:p>
            <a:pPr algn="ctr">
              <a:defRPr/>
            </a:pPr>
            <a:r>
              <a:rPr lang="sv-SE" altLang="sv-SE" sz="54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Library</a:t>
            </a:r>
            <a:r>
              <a:rPr lang="sv-SE" alt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a:t>
            </a:r>
            <a:r>
              <a:rPr lang="sv-SE" altLang="sv-SE" sz="5400" b="1" dirty="0" err="1">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initiatives</a:t>
            </a:r>
            <a:r>
              <a:rPr lang="sv-SE" alt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 IV</a:t>
            </a:r>
            <a:endParaRPr lang="sv-SE" sz="5400"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endParaRPr>
          </a:p>
        </p:txBody>
      </p:sp>
      <p:pic>
        <p:nvPicPr>
          <p:cNvPr id="2457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5" y="1773239"/>
            <a:ext cx="8674100" cy="4575175"/>
          </a:xfrm>
        </p:spPr>
      </p:pic>
      <p:sp>
        <p:nvSpPr>
          <p:cNvPr id="4" name="Footer Placeholder 3"/>
          <p:cNvSpPr>
            <a:spLocks noGrp="1"/>
          </p:cNvSpPr>
          <p:nvPr>
            <p:ph type="ftr" sz="quarter" idx="11"/>
          </p:nvPr>
        </p:nvSpPr>
        <p:spPr/>
        <p:txBody>
          <a:bodyPr/>
          <a:lstStyle/>
          <a:p>
            <a:pPr>
              <a:defRPr/>
            </a:pPr>
            <a:r>
              <a:rPr lang="sv-SE"/>
              <a:t>Peter Linde 170530 Forskardataseminarie BTH</a:t>
            </a:r>
            <a:endParaRPr lang="es-ES"/>
          </a:p>
        </p:txBody>
      </p:sp>
      <p:sp>
        <p:nvSpPr>
          <p:cNvPr id="6" name="Multiply 5"/>
          <p:cNvSpPr/>
          <p:nvPr/>
        </p:nvSpPr>
        <p:spPr>
          <a:xfrm>
            <a:off x="3359150" y="279400"/>
            <a:ext cx="1512888" cy="1284288"/>
          </a:xfrm>
          <a:prstGeom prst="mathMultiply">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Tree>
    <p:extLst>
      <p:ext uri="{BB962C8B-B14F-4D97-AF65-F5344CB8AC3E}">
        <p14:creationId xmlns:p14="http://schemas.microsoft.com/office/powerpoint/2010/main" val="1931423851"/>
      </p:ext>
    </p:extLst>
  </p:cSld>
  <p:clrMapOvr>
    <a:masterClrMapping/>
  </p:clrMapOvr>
</p:sld>
</file>

<file path=ppt/theme/theme1.xml><?xml version="1.0" encoding="utf-8"?>
<a:theme xmlns:a="http://schemas.openxmlformats.org/drawingml/2006/main" name="Sling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657</TotalTime>
  <Words>870</Words>
  <Application>Microsoft Office PowerPoint</Application>
  <PresentationFormat>Bredbild</PresentationFormat>
  <Paragraphs>107</Paragraphs>
  <Slides>23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23</vt:i4>
      </vt:variant>
    </vt:vector>
  </HeadingPairs>
  <TitlesOfParts>
    <vt:vector size="29" baseType="lpstr">
      <vt:lpstr>Arial</vt:lpstr>
      <vt:lpstr>Calibri</vt:lpstr>
      <vt:lpstr>Century Gothic</vt:lpstr>
      <vt:lpstr>Gill Sans MT</vt:lpstr>
      <vt:lpstr>Wingdings 3</vt:lpstr>
      <vt:lpstr>Slinga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vt:lpstr>
      <vt:lpstr>Fråga 1-3 - Resultat</vt:lpstr>
      <vt:lpstr>Fråga 4-5 - Resultat</vt:lpstr>
      <vt:lpstr>Fråga 6-7 - Resultat</vt:lpstr>
      <vt:lpstr>Fråga 8-9 - Resultat</vt:lpstr>
      <vt:lpstr>Slutsatser - Biblioteken behöver:</vt:lpstr>
      <vt:lpstr>De flesta lärosäten saknar Datahanteringskompetens samt…</vt:lpstr>
      <vt:lpstr>SNDs pilotprojekt 2016 -</vt:lpstr>
      <vt:lpstr>Framtiden – nationellt repositorium och katalog!?</vt:lpstr>
      <vt:lpstr>Faser i forskningsprocessen</vt:lpstr>
      <vt:lpstr>Projekt       planen</vt:lpstr>
      <vt:lpstr>2 forskningsprojekt på BTH</vt:lpstr>
      <vt:lpstr>Närmaste framtiden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Peter Linde</dc:creator>
  <cp:lastModifiedBy>Peter Linde</cp:lastModifiedBy>
  <cp:revision>19</cp:revision>
  <dcterms:created xsi:type="dcterms:W3CDTF">2017-05-16T06:23:13Z</dcterms:created>
  <dcterms:modified xsi:type="dcterms:W3CDTF">2017-05-30T07:46:13Z</dcterms:modified>
</cp:coreProperties>
</file>